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59" r:id="rId4"/>
    <p:sldId id="273" r:id="rId5"/>
    <p:sldId id="260" r:id="rId6"/>
    <p:sldId id="263" r:id="rId7"/>
    <p:sldId id="270" r:id="rId8"/>
    <p:sldId id="264" r:id="rId9"/>
    <p:sldId id="265" r:id="rId10"/>
    <p:sldId id="266" r:id="rId11"/>
    <p:sldId id="267" r:id="rId12"/>
    <p:sldId id="262" r:id="rId13"/>
    <p:sldId id="27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702A69-1665-4A88-AB54-E36DDC804E50}" v="673" dt="2022-11-07T15:09:26.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60"/>
  </p:normalViewPr>
  <p:slideViewPr>
    <p:cSldViewPr snapToGrid="0">
      <p:cViewPr varScale="1">
        <p:scale>
          <a:sx n="123" d="100"/>
          <a:sy n="123" d="100"/>
        </p:scale>
        <p:origin x="12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na Ek" userId="b8b1d0e2-5846-45c3-9efb-429da488d0cc" providerId="ADAL" clId="{DC702A69-1665-4A88-AB54-E36DDC804E50}"/>
    <pc:docChg chg="undo custSel addSld delSld modSld">
      <pc:chgData name="Stina Ek" userId="b8b1d0e2-5846-45c3-9efb-429da488d0cc" providerId="ADAL" clId="{DC702A69-1665-4A88-AB54-E36DDC804E50}" dt="2022-11-07T15:16:55.189" v="6614" actId="1076"/>
      <pc:docMkLst>
        <pc:docMk/>
      </pc:docMkLst>
      <pc:sldChg chg="modSp mod modAnim">
        <pc:chgData name="Stina Ek" userId="b8b1d0e2-5846-45c3-9efb-429da488d0cc" providerId="ADAL" clId="{DC702A69-1665-4A88-AB54-E36DDC804E50}" dt="2022-11-07T13:50:58.194" v="5277"/>
        <pc:sldMkLst>
          <pc:docMk/>
          <pc:sldMk cId="742841018" sldId="256"/>
        </pc:sldMkLst>
        <pc:spChg chg="mod">
          <ac:chgData name="Stina Ek" userId="b8b1d0e2-5846-45c3-9efb-429da488d0cc" providerId="ADAL" clId="{DC702A69-1665-4A88-AB54-E36DDC804E50}" dt="2022-10-31T14:24:19.844" v="157" actId="122"/>
          <ac:spMkLst>
            <pc:docMk/>
            <pc:sldMk cId="742841018" sldId="256"/>
            <ac:spMk id="2" creationId="{49C21A1C-61F7-73C6-7C71-70D801D59B44}"/>
          </ac:spMkLst>
        </pc:spChg>
        <pc:spChg chg="mod">
          <ac:chgData name="Stina Ek" userId="b8b1d0e2-5846-45c3-9efb-429da488d0cc" providerId="ADAL" clId="{DC702A69-1665-4A88-AB54-E36DDC804E50}" dt="2022-10-31T14:25:08.891" v="195" actId="1076"/>
          <ac:spMkLst>
            <pc:docMk/>
            <pc:sldMk cId="742841018" sldId="256"/>
            <ac:spMk id="3" creationId="{6601FED5-5E89-1EE3-DF80-36640B685109}"/>
          </ac:spMkLst>
        </pc:spChg>
      </pc:sldChg>
      <pc:sldChg chg="delSp modSp del mod">
        <pc:chgData name="Stina Ek" userId="b8b1d0e2-5846-45c3-9efb-429da488d0cc" providerId="ADAL" clId="{DC702A69-1665-4A88-AB54-E36DDC804E50}" dt="2022-11-07T15:15:28.545" v="6613" actId="47"/>
        <pc:sldMkLst>
          <pc:docMk/>
          <pc:sldMk cId="1173811712" sldId="257"/>
        </pc:sldMkLst>
        <pc:spChg chg="mod">
          <ac:chgData name="Stina Ek" userId="b8b1d0e2-5846-45c3-9efb-429da488d0cc" providerId="ADAL" clId="{DC702A69-1665-4A88-AB54-E36DDC804E50}" dt="2022-10-31T14:25:39.298" v="204" actId="20577"/>
          <ac:spMkLst>
            <pc:docMk/>
            <pc:sldMk cId="1173811712" sldId="257"/>
            <ac:spMk id="6" creationId="{A029BC58-D756-9481-0CFC-C4850537418F}"/>
          </ac:spMkLst>
        </pc:spChg>
        <pc:spChg chg="del">
          <ac:chgData name="Stina Ek" userId="b8b1d0e2-5846-45c3-9efb-429da488d0cc" providerId="ADAL" clId="{DC702A69-1665-4A88-AB54-E36DDC804E50}" dt="2022-11-06T16:17:00.363" v="4364" actId="478"/>
          <ac:spMkLst>
            <pc:docMk/>
            <pc:sldMk cId="1173811712" sldId="257"/>
            <ac:spMk id="9" creationId="{95327C04-5D75-DDA0-9C3A-A59437DD6A0E}"/>
          </ac:spMkLst>
        </pc:spChg>
        <pc:spChg chg="mod">
          <ac:chgData name="Stina Ek" userId="b8b1d0e2-5846-45c3-9efb-429da488d0cc" providerId="ADAL" clId="{DC702A69-1665-4A88-AB54-E36DDC804E50}" dt="2022-11-07T07:45:45.278" v="4546" actId="20577"/>
          <ac:spMkLst>
            <pc:docMk/>
            <pc:sldMk cId="1173811712" sldId="257"/>
            <ac:spMk id="12" creationId="{5AFDC153-911A-A791-F0D5-782E8422B418}"/>
          </ac:spMkLst>
        </pc:spChg>
      </pc:sldChg>
      <pc:sldChg chg="addSp delSp modSp mod modAnim">
        <pc:chgData name="Stina Ek" userId="b8b1d0e2-5846-45c3-9efb-429da488d0cc" providerId="ADAL" clId="{DC702A69-1665-4A88-AB54-E36DDC804E50}" dt="2022-11-07T13:51:20.286" v="5279"/>
        <pc:sldMkLst>
          <pc:docMk/>
          <pc:sldMk cId="3831168342" sldId="258"/>
        </pc:sldMkLst>
        <pc:spChg chg="add del mod">
          <ac:chgData name="Stina Ek" userId="b8b1d0e2-5846-45c3-9efb-429da488d0cc" providerId="ADAL" clId="{DC702A69-1665-4A88-AB54-E36DDC804E50}" dt="2022-11-03T15:12:10.386" v="4002"/>
          <ac:spMkLst>
            <pc:docMk/>
            <pc:sldMk cId="3831168342" sldId="258"/>
            <ac:spMk id="2" creationId="{78C82EFE-8261-4989-4F34-D7B64151F16B}"/>
          </ac:spMkLst>
        </pc:spChg>
        <pc:spChg chg="add mod">
          <ac:chgData name="Stina Ek" userId="b8b1d0e2-5846-45c3-9efb-429da488d0cc" providerId="ADAL" clId="{DC702A69-1665-4A88-AB54-E36DDC804E50}" dt="2022-11-07T11:40:48.793" v="5095" actId="2710"/>
          <ac:spMkLst>
            <pc:docMk/>
            <pc:sldMk cId="3831168342" sldId="258"/>
            <ac:spMk id="3" creationId="{B27B3213-46C0-4B09-C8FA-8AB907CE5E39}"/>
          </ac:spMkLst>
        </pc:spChg>
        <pc:spChg chg="mod">
          <ac:chgData name="Stina Ek" userId="b8b1d0e2-5846-45c3-9efb-429da488d0cc" providerId="ADAL" clId="{DC702A69-1665-4A88-AB54-E36DDC804E50}" dt="2022-10-31T14:27:28.719" v="398" actId="20577"/>
          <ac:spMkLst>
            <pc:docMk/>
            <pc:sldMk cId="3831168342" sldId="258"/>
            <ac:spMk id="6" creationId="{A029BC58-D756-9481-0CFC-C4850537418F}"/>
          </ac:spMkLst>
        </pc:spChg>
        <pc:spChg chg="del mod">
          <ac:chgData name="Stina Ek" userId="b8b1d0e2-5846-45c3-9efb-429da488d0cc" providerId="ADAL" clId="{DC702A69-1665-4A88-AB54-E36DDC804E50}" dt="2022-11-03T15:10:46.167" v="3990"/>
          <ac:spMkLst>
            <pc:docMk/>
            <pc:sldMk cId="3831168342" sldId="258"/>
            <ac:spMk id="10" creationId="{2E6B5637-6B97-F7DF-906C-4B1E2A57C02A}"/>
          </ac:spMkLst>
        </pc:spChg>
        <pc:spChg chg="mod">
          <ac:chgData name="Stina Ek" userId="b8b1d0e2-5846-45c3-9efb-429da488d0cc" providerId="ADAL" clId="{DC702A69-1665-4A88-AB54-E36DDC804E50}" dt="2022-11-07T10:20:48.810" v="4761" actId="1076"/>
          <ac:spMkLst>
            <pc:docMk/>
            <pc:sldMk cId="3831168342" sldId="258"/>
            <ac:spMk id="12" creationId="{5AFDC153-911A-A791-F0D5-782E8422B418}"/>
          </ac:spMkLst>
        </pc:spChg>
      </pc:sldChg>
      <pc:sldChg chg="addSp modSp mod modAnim">
        <pc:chgData name="Stina Ek" userId="b8b1d0e2-5846-45c3-9efb-429da488d0cc" providerId="ADAL" clId="{DC702A69-1665-4A88-AB54-E36DDC804E50}" dt="2022-11-07T15:09:57.803" v="6249" actId="1076"/>
        <pc:sldMkLst>
          <pc:docMk/>
          <pc:sldMk cId="2414357620" sldId="259"/>
        </pc:sldMkLst>
        <pc:spChg chg="add mod">
          <ac:chgData name="Stina Ek" userId="b8b1d0e2-5846-45c3-9efb-429da488d0cc" providerId="ADAL" clId="{DC702A69-1665-4A88-AB54-E36DDC804E50}" dt="2022-11-07T15:09:57.803" v="6249" actId="1076"/>
          <ac:spMkLst>
            <pc:docMk/>
            <pc:sldMk cId="2414357620" sldId="259"/>
            <ac:spMk id="2" creationId="{0CA02666-FE4A-43E3-2928-A814AD617DF8}"/>
          </ac:spMkLst>
        </pc:spChg>
        <pc:spChg chg="mod">
          <ac:chgData name="Stina Ek" userId="b8b1d0e2-5846-45c3-9efb-429da488d0cc" providerId="ADAL" clId="{DC702A69-1665-4A88-AB54-E36DDC804E50}" dt="2022-10-31T14:27:52.662" v="407" actId="20577"/>
          <ac:spMkLst>
            <pc:docMk/>
            <pc:sldMk cId="2414357620" sldId="259"/>
            <ac:spMk id="6" creationId="{A029BC58-D756-9481-0CFC-C4850537418F}"/>
          </ac:spMkLst>
        </pc:spChg>
        <pc:spChg chg="mod">
          <ac:chgData name="Stina Ek" userId="b8b1d0e2-5846-45c3-9efb-429da488d0cc" providerId="ADAL" clId="{DC702A69-1665-4A88-AB54-E36DDC804E50}" dt="2022-11-07T11:43:54.876" v="5110" actId="20577"/>
          <ac:spMkLst>
            <pc:docMk/>
            <pc:sldMk cId="2414357620" sldId="259"/>
            <ac:spMk id="10" creationId="{2E6B5637-6B97-F7DF-906C-4B1E2A57C02A}"/>
          </ac:spMkLst>
        </pc:spChg>
        <pc:spChg chg="mod">
          <ac:chgData name="Stina Ek" userId="b8b1d0e2-5846-45c3-9efb-429da488d0cc" providerId="ADAL" clId="{DC702A69-1665-4A88-AB54-E36DDC804E50}" dt="2022-11-07T15:09:26.090" v="6246"/>
          <ac:spMkLst>
            <pc:docMk/>
            <pc:sldMk cId="2414357620" sldId="259"/>
            <ac:spMk id="12" creationId="{5AFDC153-911A-A791-F0D5-782E8422B418}"/>
          </ac:spMkLst>
        </pc:spChg>
      </pc:sldChg>
      <pc:sldChg chg="modSp mod modNotesTx">
        <pc:chgData name="Stina Ek" userId="b8b1d0e2-5846-45c3-9efb-429da488d0cc" providerId="ADAL" clId="{DC702A69-1665-4A88-AB54-E36DDC804E50}" dt="2022-11-07T11:50:58.608" v="5213" actId="1076"/>
        <pc:sldMkLst>
          <pc:docMk/>
          <pc:sldMk cId="1227332703" sldId="260"/>
        </pc:sldMkLst>
        <pc:spChg chg="mod">
          <ac:chgData name="Stina Ek" userId="b8b1d0e2-5846-45c3-9efb-429da488d0cc" providerId="ADAL" clId="{DC702A69-1665-4A88-AB54-E36DDC804E50}" dt="2022-10-31T14:31:22.532" v="593" actId="20577"/>
          <ac:spMkLst>
            <pc:docMk/>
            <pc:sldMk cId="1227332703" sldId="260"/>
            <ac:spMk id="6" creationId="{A029BC58-D756-9481-0CFC-C4850537418F}"/>
          </ac:spMkLst>
        </pc:spChg>
        <pc:spChg chg="mod">
          <ac:chgData name="Stina Ek" userId="b8b1d0e2-5846-45c3-9efb-429da488d0cc" providerId="ADAL" clId="{DC702A69-1665-4A88-AB54-E36DDC804E50}" dt="2022-11-07T11:50:26.251" v="5212" actId="20577"/>
          <ac:spMkLst>
            <pc:docMk/>
            <pc:sldMk cId="1227332703" sldId="260"/>
            <ac:spMk id="10" creationId="{2E6B5637-6B97-F7DF-906C-4B1E2A57C02A}"/>
          </ac:spMkLst>
        </pc:spChg>
        <pc:spChg chg="mod">
          <ac:chgData name="Stina Ek" userId="b8b1d0e2-5846-45c3-9efb-429da488d0cc" providerId="ADAL" clId="{DC702A69-1665-4A88-AB54-E36DDC804E50}" dt="2022-11-07T11:50:58.608" v="5213" actId="1076"/>
          <ac:spMkLst>
            <pc:docMk/>
            <pc:sldMk cId="1227332703" sldId="260"/>
            <ac:spMk id="12" creationId="{5AFDC153-911A-A791-F0D5-782E8422B418}"/>
          </ac:spMkLst>
        </pc:spChg>
      </pc:sldChg>
      <pc:sldChg chg="modSp mod modAnim">
        <pc:chgData name="Stina Ek" userId="b8b1d0e2-5846-45c3-9efb-429da488d0cc" providerId="ADAL" clId="{DC702A69-1665-4A88-AB54-E36DDC804E50}" dt="2022-11-07T14:12:35.689" v="5802"/>
        <pc:sldMkLst>
          <pc:docMk/>
          <pc:sldMk cId="3792903521" sldId="262"/>
        </pc:sldMkLst>
        <pc:spChg chg="mod">
          <ac:chgData name="Stina Ek" userId="b8b1d0e2-5846-45c3-9efb-429da488d0cc" providerId="ADAL" clId="{DC702A69-1665-4A88-AB54-E36DDC804E50}" dt="2022-10-31T14:52:12.907" v="1757" actId="20577"/>
          <ac:spMkLst>
            <pc:docMk/>
            <pc:sldMk cId="3792903521" sldId="262"/>
            <ac:spMk id="2" creationId="{49C21A1C-61F7-73C6-7C71-70D801D59B44}"/>
          </ac:spMkLst>
        </pc:spChg>
        <pc:spChg chg="mod">
          <ac:chgData name="Stina Ek" userId="b8b1d0e2-5846-45c3-9efb-429da488d0cc" providerId="ADAL" clId="{DC702A69-1665-4A88-AB54-E36DDC804E50}" dt="2022-10-31T14:53:05.100" v="1867" actId="20577"/>
          <ac:spMkLst>
            <pc:docMk/>
            <pc:sldMk cId="3792903521" sldId="262"/>
            <ac:spMk id="4" creationId="{F9120150-F2BB-D133-8D73-4EF02020F198}"/>
          </ac:spMkLst>
        </pc:spChg>
      </pc:sldChg>
      <pc:sldChg chg="addSp delSp modSp add mod delAnim modAnim modNotesTx">
        <pc:chgData name="Stina Ek" userId="b8b1d0e2-5846-45c3-9efb-429da488d0cc" providerId="ADAL" clId="{DC702A69-1665-4A88-AB54-E36DDC804E50}" dt="2022-11-07T14:37:28.295" v="6049"/>
        <pc:sldMkLst>
          <pc:docMk/>
          <pc:sldMk cId="1953643699" sldId="263"/>
        </pc:sldMkLst>
        <pc:spChg chg="add mod ord">
          <ac:chgData name="Stina Ek" userId="b8b1d0e2-5846-45c3-9efb-429da488d0cc" providerId="ADAL" clId="{DC702A69-1665-4A88-AB54-E36DDC804E50}" dt="2022-11-07T14:34:22.936" v="5885" actId="166"/>
          <ac:spMkLst>
            <pc:docMk/>
            <pc:sldMk cId="1953643699" sldId="263"/>
            <ac:spMk id="2" creationId="{EABB7480-DB72-BF94-9476-006A5E421FE5}"/>
          </ac:spMkLst>
        </pc:spChg>
        <pc:spChg chg="add del mod">
          <ac:chgData name="Stina Ek" userId="b8b1d0e2-5846-45c3-9efb-429da488d0cc" providerId="ADAL" clId="{DC702A69-1665-4A88-AB54-E36DDC804E50}" dt="2022-11-07T14:26:15.598" v="5803" actId="478"/>
          <ac:spMkLst>
            <pc:docMk/>
            <pc:sldMk cId="1953643699" sldId="263"/>
            <ac:spMk id="3" creationId="{62DC7A47-EF9B-E428-2F1C-C52C1F0A6D86}"/>
          </ac:spMkLst>
        </pc:spChg>
        <pc:spChg chg="mod">
          <ac:chgData name="Stina Ek" userId="b8b1d0e2-5846-45c3-9efb-429da488d0cc" providerId="ADAL" clId="{DC702A69-1665-4A88-AB54-E36DDC804E50}" dt="2022-10-31T14:33:15.329" v="746" actId="20577"/>
          <ac:spMkLst>
            <pc:docMk/>
            <pc:sldMk cId="1953643699" sldId="263"/>
            <ac:spMk id="6" creationId="{A029BC58-D756-9481-0CFC-C4850537418F}"/>
          </ac:spMkLst>
        </pc:spChg>
        <pc:spChg chg="del">
          <ac:chgData name="Stina Ek" userId="b8b1d0e2-5846-45c3-9efb-429da488d0cc" providerId="ADAL" clId="{DC702A69-1665-4A88-AB54-E36DDC804E50}" dt="2022-11-03T15:00:36.787" v="3928" actId="478"/>
          <ac:spMkLst>
            <pc:docMk/>
            <pc:sldMk cId="1953643699" sldId="263"/>
            <ac:spMk id="9" creationId="{95327C04-5D75-DDA0-9C3A-A59437DD6A0E}"/>
          </ac:spMkLst>
        </pc:spChg>
        <pc:spChg chg="add del mod">
          <ac:chgData name="Stina Ek" userId="b8b1d0e2-5846-45c3-9efb-429da488d0cc" providerId="ADAL" clId="{DC702A69-1665-4A88-AB54-E36DDC804E50}" dt="2022-11-07T14:26:46.868" v="5809" actId="478"/>
          <ac:spMkLst>
            <pc:docMk/>
            <pc:sldMk cId="1953643699" sldId="263"/>
            <ac:spMk id="11" creationId="{833C67FE-484A-9F82-2C28-E790977DE4AE}"/>
          </ac:spMkLst>
        </pc:spChg>
        <pc:spChg chg="mod">
          <ac:chgData name="Stina Ek" userId="b8b1d0e2-5846-45c3-9efb-429da488d0cc" providerId="ADAL" clId="{DC702A69-1665-4A88-AB54-E36DDC804E50}" dt="2022-11-07T14:32:38.946" v="5869" actId="255"/>
          <ac:spMkLst>
            <pc:docMk/>
            <pc:sldMk cId="1953643699" sldId="263"/>
            <ac:spMk id="12" creationId="{5AFDC153-911A-A791-F0D5-782E8422B418}"/>
          </ac:spMkLst>
        </pc:spChg>
        <pc:spChg chg="add del mod">
          <ac:chgData name="Stina Ek" userId="b8b1d0e2-5846-45c3-9efb-429da488d0cc" providerId="ADAL" clId="{DC702A69-1665-4A88-AB54-E36DDC804E50}" dt="2022-11-07T14:26:44.123" v="5808" actId="478"/>
          <ac:spMkLst>
            <pc:docMk/>
            <pc:sldMk cId="1953643699" sldId="263"/>
            <ac:spMk id="13" creationId="{E4E7F785-8FAA-D194-28B6-90E1DBB26233}"/>
          </ac:spMkLst>
        </pc:spChg>
        <pc:spChg chg="add del mod">
          <ac:chgData name="Stina Ek" userId="b8b1d0e2-5846-45c3-9efb-429da488d0cc" providerId="ADAL" clId="{DC702A69-1665-4A88-AB54-E36DDC804E50}" dt="2022-11-07T14:26:22.365" v="5805" actId="478"/>
          <ac:spMkLst>
            <pc:docMk/>
            <pc:sldMk cId="1953643699" sldId="263"/>
            <ac:spMk id="14" creationId="{3DD7424E-828A-8B5E-95A6-0DCCDBC5D103}"/>
          </ac:spMkLst>
        </pc:spChg>
        <pc:spChg chg="add mod">
          <ac:chgData name="Stina Ek" userId="b8b1d0e2-5846-45c3-9efb-429da488d0cc" providerId="ADAL" clId="{DC702A69-1665-4A88-AB54-E36DDC804E50}" dt="2022-11-07T14:34:01.051" v="5881" actId="1076"/>
          <ac:spMkLst>
            <pc:docMk/>
            <pc:sldMk cId="1953643699" sldId="263"/>
            <ac:spMk id="17" creationId="{BC5EB5FD-9C1B-602B-9BA4-6DA74D46770D}"/>
          </ac:spMkLst>
        </pc:spChg>
        <pc:spChg chg="add mod">
          <ac:chgData name="Stina Ek" userId="b8b1d0e2-5846-45c3-9efb-429da488d0cc" providerId="ADAL" clId="{DC702A69-1665-4A88-AB54-E36DDC804E50}" dt="2022-11-07T14:33:33.130" v="5876" actId="2085"/>
          <ac:spMkLst>
            <pc:docMk/>
            <pc:sldMk cId="1953643699" sldId="263"/>
            <ac:spMk id="18" creationId="{BB44CA8E-E71F-C278-1D25-77163CB0B628}"/>
          </ac:spMkLst>
        </pc:spChg>
        <pc:spChg chg="add mod">
          <ac:chgData name="Stina Ek" userId="b8b1d0e2-5846-45c3-9efb-429da488d0cc" providerId="ADAL" clId="{DC702A69-1665-4A88-AB54-E36DDC804E50}" dt="2022-11-07T14:34:04.099" v="5882" actId="1076"/>
          <ac:spMkLst>
            <pc:docMk/>
            <pc:sldMk cId="1953643699" sldId="263"/>
            <ac:spMk id="19" creationId="{7BC7EB6A-E602-CC5D-3005-78749E9015B8}"/>
          </ac:spMkLst>
        </pc:spChg>
        <pc:spChg chg="add mod">
          <ac:chgData name="Stina Ek" userId="b8b1d0e2-5846-45c3-9efb-429da488d0cc" providerId="ADAL" clId="{DC702A69-1665-4A88-AB54-E36DDC804E50}" dt="2022-11-07T14:36:09.977" v="5934" actId="1076"/>
          <ac:spMkLst>
            <pc:docMk/>
            <pc:sldMk cId="1953643699" sldId="263"/>
            <ac:spMk id="20" creationId="{84F08340-9191-D77A-F060-08E37DAFC18F}"/>
          </ac:spMkLst>
        </pc:spChg>
        <pc:spChg chg="add del mod">
          <ac:chgData name="Stina Ek" userId="b8b1d0e2-5846-45c3-9efb-429da488d0cc" providerId="ADAL" clId="{DC702A69-1665-4A88-AB54-E36DDC804E50}" dt="2022-11-03T15:00:38.967" v="3929" actId="478"/>
          <ac:spMkLst>
            <pc:docMk/>
            <pc:sldMk cId="1953643699" sldId="263"/>
            <ac:spMk id="24" creationId="{4DAC0A6E-FA7A-21C8-551A-E94D2B769E97}"/>
          </ac:spMkLst>
        </pc:spChg>
        <pc:graphicFrameChg chg="add mod modGraphic">
          <ac:chgData name="Stina Ek" userId="b8b1d0e2-5846-45c3-9efb-429da488d0cc" providerId="ADAL" clId="{DC702A69-1665-4A88-AB54-E36DDC804E50}" dt="2022-11-07T14:31:47.822" v="5861" actId="1076"/>
          <ac:graphicFrameMkLst>
            <pc:docMk/>
            <pc:sldMk cId="1953643699" sldId="263"/>
            <ac:graphicFrameMk id="15" creationId="{8AAEB3CC-8E9B-E2F6-44BA-1B1E9175B466}"/>
          </ac:graphicFrameMkLst>
        </pc:graphicFrameChg>
        <pc:graphicFrameChg chg="add del mod">
          <ac:chgData name="Stina Ek" userId="b8b1d0e2-5846-45c3-9efb-429da488d0cc" providerId="ADAL" clId="{DC702A69-1665-4A88-AB54-E36DDC804E50}" dt="2022-11-07T14:32:06.501" v="5863"/>
          <ac:graphicFrameMkLst>
            <pc:docMk/>
            <pc:sldMk cId="1953643699" sldId="263"/>
            <ac:graphicFrameMk id="16" creationId="{9159940F-4E0B-88CE-C3F2-9A722232D957}"/>
          </ac:graphicFrameMkLst>
        </pc:graphicFrameChg>
        <pc:picChg chg="add del mod">
          <ac:chgData name="Stina Ek" userId="b8b1d0e2-5846-45c3-9efb-429da488d0cc" providerId="ADAL" clId="{DC702A69-1665-4A88-AB54-E36DDC804E50}" dt="2022-10-31T15:44:10.648" v="2308" actId="478"/>
          <ac:picMkLst>
            <pc:docMk/>
            <pc:sldMk cId="1953643699" sldId="263"/>
            <ac:picMk id="3" creationId="{996F545F-9914-4AE1-CEC8-4D028245DB3D}"/>
          </ac:picMkLst>
        </pc:picChg>
        <pc:picChg chg="add del mod">
          <ac:chgData name="Stina Ek" userId="b8b1d0e2-5846-45c3-9efb-429da488d0cc" providerId="ADAL" clId="{DC702A69-1665-4A88-AB54-E36DDC804E50}" dt="2022-11-07T14:27:37.474" v="5817" actId="478"/>
          <ac:picMkLst>
            <pc:docMk/>
            <pc:sldMk cId="1953643699" sldId="263"/>
            <ac:picMk id="7" creationId="{A314A58E-7516-63FA-AD34-4AE1ED587F9F}"/>
          </ac:picMkLst>
        </pc:picChg>
        <pc:picChg chg="add mod">
          <ac:chgData name="Stina Ek" userId="b8b1d0e2-5846-45c3-9efb-429da488d0cc" providerId="ADAL" clId="{DC702A69-1665-4A88-AB54-E36DDC804E50}" dt="2022-11-07T14:28:28.504" v="5829" actId="1076"/>
          <ac:picMkLst>
            <pc:docMk/>
            <pc:sldMk cId="1953643699" sldId="263"/>
            <ac:picMk id="9" creationId="{E57B3AD3-2316-FC9F-D6F9-F9EBB037DCE8}"/>
          </ac:picMkLst>
        </pc:picChg>
        <pc:cxnChg chg="add del mod">
          <ac:chgData name="Stina Ek" userId="b8b1d0e2-5846-45c3-9efb-429da488d0cc" providerId="ADAL" clId="{DC702A69-1665-4A88-AB54-E36DDC804E50}" dt="2022-11-03T14:58:27.144" v="3910" actId="478"/>
          <ac:cxnSpMkLst>
            <pc:docMk/>
            <pc:sldMk cId="1953643699" sldId="263"/>
            <ac:cxnSpMk id="16" creationId="{D4FDEEC5-6EB1-EB04-D6FA-5C95FF5B85D1}"/>
          </ac:cxnSpMkLst>
        </pc:cxnChg>
        <pc:cxnChg chg="add del mod">
          <ac:chgData name="Stina Ek" userId="b8b1d0e2-5846-45c3-9efb-429da488d0cc" providerId="ADAL" clId="{DC702A69-1665-4A88-AB54-E36DDC804E50}" dt="2022-11-03T14:58:29.381" v="3912" actId="478"/>
          <ac:cxnSpMkLst>
            <pc:docMk/>
            <pc:sldMk cId="1953643699" sldId="263"/>
            <ac:cxnSpMk id="19" creationId="{973438DC-A275-96E6-C5FD-E15593099213}"/>
          </ac:cxnSpMkLst>
        </pc:cxnChg>
        <pc:cxnChg chg="add del mod">
          <ac:chgData name="Stina Ek" userId="b8b1d0e2-5846-45c3-9efb-429da488d0cc" providerId="ADAL" clId="{DC702A69-1665-4A88-AB54-E36DDC804E50}" dt="2022-11-03T14:58:28.356" v="3911" actId="478"/>
          <ac:cxnSpMkLst>
            <pc:docMk/>
            <pc:sldMk cId="1953643699" sldId="263"/>
            <ac:cxnSpMk id="20" creationId="{5C8E5413-D288-C390-3CC1-C12DD162895C}"/>
          </ac:cxnSpMkLst>
        </pc:cxnChg>
      </pc:sldChg>
      <pc:sldChg chg="addSp delSp modSp add mod delAnim modAnim">
        <pc:chgData name="Stina Ek" userId="b8b1d0e2-5846-45c3-9efb-429da488d0cc" providerId="ADAL" clId="{DC702A69-1665-4A88-AB54-E36DDC804E50}" dt="2022-11-07T14:42:30.216" v="6081"/>
        <pc:sldMkLst>
          <pc:docMk/>
          <pc:sldMk cId="2159700436" sldId="264"/>
        </pc:sldMkLst>
        <pc:spChg chg="add mod">
          <ac:chgData name="Stina Ek" userId="b8b1d0e2-5846-45c3-9efb-429da488d0cc" providerId="ADAL" clId="{DC702A69-1665-4A88-AB54-E36DDC804E50}" dt="2022-11-07T14:42:20.846" v="6080" actId="14100"/>
          <ac:spMkLst>
            <pc:docMk/>
            <pc:sldMk cId="2159700436" sldId="264"/>
            <ac:spMk id="2" creationId="{D3AB7C90-9F82-ECB9-BF36-5A0A7290D478}"/>
          </ac:spMkLst>
        </pc:spChg>
        <pc:spChg chg="add del mod">
          <ac:chgData name="Stina Ek" userId="b8b1d0e2-5846-45c3-9efb-429da488d0cc" providerId="ADAL" clId="{DC702A69-1665-4A88-AB54-E36DDC804E50}" dt="2022-11-07T14:40:05.909" v="6053" actId="478"/>
          <ac:spMkLst>
            <pc:docMk/>
            <pc:sldMk cId="2159700436" sldId="264"/>
            <ac:spMk id="3" creationId="{9A0A561D-FD78-5A2C-4151-C5CDBE0FF4F3}"/>
          </ac:spMkLst>
        </pc:spChg>
        <pc:spChg chg="add del mod">
          <ac:chgData name="Stina Ek" userId="b8b1d0e2-5846-45c3-9efb-429da488d0cc" providerId="ADAL" clId="{DC702A69-1665-4A88-AB54-E36DDC804E50}" dt="2022-11-07T14:40:24.358" v="6057"/>
          <ac:spMkLst>
            <pc:docMk/>
            <pc:sldMk cId="2159700436" sldId="264"/>
            <ac:spMk id="4" creationId="{814E5BBA-D6EA-D7E0-AFE4-8B2BB53D1E62}"/>
          </ac:spMkLst>
        </pc:spChg>
        <pc:spChg chg="mod">
          <ac:chgData name="Stina Ek" userId="b8b1d0e2-5846-45c3-9efb-429da488d0cc" providerId="ADAL" clId="{DC702A69-1665-4A88-AB54-E36DDC804E50}" dt="2022-10-31T14:38:39.150" v="1193" actId="20577"/>
          <ac:spMkLst>
            <pc:docMk/>
            <pc:sldMk cId="2159700436" sldId="264"/>
            <ac:spMk id="6" creationId="{A029BC58-D756-9481-0CFC-C4850537418F}"/>
          </ac:spMkLst>
        </pc:spChg>
        <pc:spChg chg="mod">
          <ac:chgData name="Stina Ek" userId="b8b1d0e2-5846-45c3-9efb-429da488d0cc" providerId="ADAL" clId="{DC702A69-1665-4A88-AB54-E36DDC804E50}" dt="2022-11-07T14:41:46.794" v="6075" actId="1076"/>
          <ac:spMkLst>
            <pc:docMk/>
            <pc:sldMk cId="2159700436" sldId="264"/>
            <ac:spMk id="12" creationId="{5AFDC153-911A-A791-F0D5-782E8422B418}"/>
          </ac:spMkLst>
        </pc:spChg>
        <pc:picChg chg="add del mod">
          <ac:chgData name="Stina Ek" userId="b8b1d0e2-5846-45c3-9efb-429da488d0cc" providerId="ADAL" clId="{DC702A69-1665-4A88-AB54-E36DDC804E50}" dt="2022-10-31T15:53:32.489" v="2393" actId="478"/>
          <ac:picMkLst>
            <pc:docMk/>
            <pc:sldMk cId="2159700436" sldId="264"/>
            <ac:picMk id="3" creationId="{77F183C7-4CAC-BC6F-9D68-528279E1464C}"/>
          </ac:picMkLst>
        </pc:picChg>
        <pc:picChg chg="add del mod">
          <ac:chgData name="Stina Ek" userId="b8b1d0e2-5846-45c3-9efb-429da488d0cc" providerId="ADAL" clId="{DC702A69-1665-4A88-AB54-E36DDC804E50}" dt="2022-10-31T15:54:45.265" v="2406" actId="478"/>
          <ac:picMkLst>
            <pc:docMk/>
            <pc:sldMk cId="2159700436" sldId="264"/>
            <ac:picMk id="7" creationId="{53AD126F-5C58-F06E-3CDA-CA1FB6748BC6}"/>
          </ac:picMkLst>
        </pc:picChg>
        <pc:picChg chg="add mod">
          <ac:chgData name="Stina Ek" userId="b8b1d0e2-5846-45c3-9efb-429da488d0cc" providerId="ADAL" clId="{DC702A69-1665-4A88-AB54-E36DDC804E50}" dt="2022-11-07T11:52:22.444" v="5246" actId="1076"/>
          <ac:picMkLst>
            <pc:docMk/>
            <pc:sldMk cId="2159700436" sldId="264"/>
            <ac:picMk id="13" creationId="{8544440D-9422-21B8-99B2-0A7716A7520A}"/>
          </ac:picMkLst>
        </pc:picChg>
      </pc:sldChg>
      <pc:sldChg chg="addSp delSp modSp add mod modNotesTx">
        <pc:chgData name="Stina Ek" userId="b8b1d0e2-5846-45c3-9efb-429da488d0cc" providerId="ADAL" clId="{DC702A69-1665-4A88-AB54-E36DDC804E50}" dt="2022-11-07T15:11:56.159" v="6263" actId="1076"/>
        <pc:sldMkLst>
          <pc:docMk/>
          <pc:sldMk cId="2662638716" sldId="265"/>
        </pc:sldMkLst>
        <pc:spChg chg="add del mod">
          <ac:chgData name="Stina Ek" userId="b8b1d0e2-5846-45c3-9efb-429da488d0cc" providerId="ADAL" clId="{DC702A69-1665-4A88-AB54-E36DDC804E50}" dt="2022-10-31T14:39:49.970" v="1225"/>
          <ac:spMkLst>
            <pc:docMk/>
            <pc:sldMk cId="2662638716" sldId="265"/>
            <ac:spMk id="2" creationId="{0D93B621-D6A2-AD32-BDA3-3FA0E304E78F}"/>
          </ac:spMkLst>
        </pc:spChg>
        <pc:spChg chg="add mod">
          <ac:chgData name="Stina Ek" userId="b8b1d0e2-5846-45c3-9efb-429da488d0cc" providerId="ADAL" clId="{DC702A69-1665-4A88-AB54-E36DDC804E50}" dt="2022-11-07T15:11:56.159" v="6263" actId="1076"/>
          <ac:spMkLst>
            <pc:docMk/>
            <pc:sldMk cId="2662638716" sldId="265"/>
            <ac:spMk id="3" creationId="{A956ACEE-6397-6495-58E4-A8B77958AD2F}"/>
          </ac:spMkLst>
        </pc:spChg>
        <pc:spChg chg="mod">
          <ac:chgData name="Stina Ek" userId="b8b1d0e2-5846-45c3-9efb-429da488d0cc" providerId="ADAL" clId="{DC702A69-1665-4A88-AB54-E36DDC804E50}" dt="2022-10-31T14:39:19.567" v="1220" actId="20577"/>
          <ac:spMkLst>
            <pc:docMk/>
            <pc:sldMk cId="2662638716" sldId="265"/>
            <ac:spMk id="6" creationId="{A029BC58-D756-9481-0CFC-C4850537418F}"/>
          </ac:spMkLst>
        </pc:spChg>
        <pc:spChg chg="mod">
          <ac:chgData name="Stina Ek" userId="b8b1d0e2-5846-45c3-9efb-429da488d0cc" providerId="ADAL" clId="{DC702A69-1665-4A88-AB54-E36DDC804E50}" dt="2022-11-07T14:43:28.606" v="6087" actId="1076"/>
          <ac:spMkLst>
            <pc:docMk/>
            <pc:sldMk cId="2662638716" sldId="265"/>
            <ac:spMk id="10" creationId="{2E6B5637-6B97-F7DF-906C-4B1E2A57C02A}"/>
          </ac:spMkLst>
        </pc:spChg>
        <pc:spChg chg="del mod">
          <ac:chgData name="Stina Ek" userId="b8b1d0e2-5846-45c3-9efb-429da488d0cc" providerId="ADAL" clId="{DC702A69-1665-4A88-AB54-E36DDC804E50}" dt="2022-10-31T14:36:23.030" v="1087"/>
          <ac:spMkLst>
            <pc:docMk/>
            <pc:sldMk cId="2662638716" sldId="265"/>
            <ac:spMk id="12" creationId="{5AFDC153-911A-A791-F0D5-782E8422B418}"/>
          </ac:spMkLst>
        </pc:spChg>
      </pc:sldChg>
      <pc:sldChg chg="addSp delSp modSp add mod modAnim modNotesTx">
        <pc:chgData name="Stina Ek" userId="b8b1d0e2-5846-45c3-9efb-429da488d0cc" providerId="ADAL" clId="{DC702A69-1665-4A88-AB54-E36DDC804E50}" dt="2022-11-07T15:13:26.168" v="6537" actId="20577"/>
        <pc:sldMkLst>
          <pc:docMk/>
          <pc:sldMk cId="1465380221" sldId="266"/>
        </pc:sldMkLst>
        <pc:spChg chg="mod">
          <ac:chgData name="Stina Ek" userId="b8b1d0e2-5846-45c3-9efb-429da488d0cc" providerId="ADAL" clId="{DC702A69-1665-4A88-AB54-E36DDC804E50}" dt="2022-11-03T14:08:34.501" v="3328" actId="14100"/>
          <ac:spMkLst>
            <pc:docMk/>
            <pc:sldMk cId="1465380221" sldId="266"/>
            <ac:spMk id="6" creationId="{A029BC58-D756-9481-0CFC-C4850537418F}"/>
          </ac:spMkLst>
        </pc:spChg>
        <pc:spChg chg="del">
          <ac:chgData name="Stina Ek" userId="b8b1d0e2-5846-45c3-9efb-429da488d0cc" providerId="ADAL" clId="{DC702A69-1665-4A88-AB54-E36DDC804E50}" dt="2022-11-06T16:17:45.189" v="4366" actId="478"/>
          <ac:spMkLst>
            <pc:docMk/>
            <pc:sldMk cId="1465380221" sldId="266"/>
            <ac:spMk id="9" creationId="{95327C04-5D75-DDA0-9C3A-A59437DD6A0E}"/>
          </ac:spMkLst>
        </pc:spChg>
        <pc:spChg chg="add mod">
          <ac:chgData name="Stina Ek" userId="b8b1d0e2-5846-45c3-9efb-429da488d0cc" providerId="ADAL" clId="{DC702A69-1665-4A88-AB54-E36DDC804E50}" dt="2022-11-07T10:43:02.161" v="5027" actId="1076"/>
          <ac:spMkLst>
            <pc:docMk/>
            <pc:sldMk cId="1465380221" sldId="266"/>
            <ac:spMk id="11" creationId="{0634C31F-C13F-4C0E-ECF8-180276AB5410}"/>
          </ac:spMkLst>
        </pc:spChg>
        <pc:spChg chg="del mod">
          <ac:chgData name="Stina Ek" userId="b8b1d0e2-5846-45c3-9efb-429da488d0cc" providerId="ADAL" clId="{DC702A69-1665-4A88-AB54-E36DDC804E50}" dt="2022-11-03T13:47:53.148" v="3205"/>
          <ac:spMkLst>
            <pc:docMk/>
            <pc:sldMk cId="1465380221" sldId="266"/>
            <ac:spMk id="12" creationId="{5AFDC153-911A-A791-F0D5-782E8422B418}"/>
          </ac:spMkLst>
        </pc:spChg>
        <pc:picChg chg="add mod">
          <ac:chgData name="Stina Ek" userId="b8b1d0e2-5846-45c3-9efb-429da488d0cc" providerId="ADAL" clId="{DC702A69-1665-4A88-AB54-E36DDC804E50}" dt="2022-11-03T14:08:04.416" v="3288" actId="1076"/>
          <ac:picMkLst>
            <pc:docMk/>
            <pc:sldMk cId="1465380221" sldId="266"/>
            <ac:picMk id="3" creationId="{DB05DD75-066A-274E-DFC9-87239BA343E5}"/>
          </ac:picMkLst>
        </pc:picChg>
        <pc:picChg chg="add mod">
          <ac:chgData name="Stina Ek" userId="b8b1d0e2-5846-45c3-9efb-429da488d0cc" providerId="ADAL" clId="{DC702A69-1665-4A88-AB54-E36DDC804E50}" dt="2022-11-03T14:09:37.426" v="3337" actId="1076"/>
          <ac:picMkLst>
            <pc:docMk/>
            <pc:sldMk cId="1465380221" sldId="266"/>
            <ac:picMk id="7" creationId="{0BA0CC4B-E3A3-C9CD-1463-341881161FED}"/>
          </ac:picMkLst>
        </pc:picChg>
      </pc:sldChg>
      <pc:sldChg chg="addSp delSp modSp add mod modNotesTx">
        <pc:chgData name="Stina Ek" userId="b8b1d0e2-5846-45c3-9efb-429da488d0cc" providerId="ADAL" clId="{DC702A69-1665-4A88-AB54-E36DDC804E50}" dt="2022-11-07T15:16:55.189" v="6614" actId="1076"/>
        <pc:sldMkLst>
          <pc:docMk/>
          <pc:sldMk cId="3483320791" sldId="267"/>
        </pc:sldMkLst>
        <pc:spChg chg="mod">
          <ac:chgData name="Stina Ek" userId="b8b1d0e2-5846-45c3-9efb-429da488d0cc" providerId="ADAL" clId="{DC702A69-1665-4A88-AB54-E36DDC804E50}" dt="2022-10-31T14:41:46.711" v="1364" actId="20577"/>
          <ac:spMkLst>
            <pc:docMk/>
            <pc:sldMk cId="3483320791" sldId="267"/>
            <ac:spMk id="6" creationId="{A029BC58-D756-9481-0CFC-C4850537418F}"/>
          </ac:spMkLst>
        </pc:spChg>
        <pc:spChg chg="add del">
          <ac:chgData name="Stina Ek" userId="b8b1d0e2-5846-45c3-9efb-429da488d0cc" providerId="ADAL" clId="{DC702A69-1665-4A88-AB54-E36DDC804E50}" dt="2022-11-06T16:18:07.264" v="4369" actId="478"/>
          <ac:spMkLst>
            <pc:docMk/>
            <pc:sldMk cId="3483320791" sldId="267"/>
            <ac:spMk id="9" creationId="{95327C04-5D75-DDA0-9C3A-A59437DD6A0E}"/>
          </ac:spMkLst>
        </pc:spChg>
        <pc:spChg chg="mod">
          <ac:chgData name="Stina Ek" userId="b8b1d0e2-5846-45c3-9efb-429da488d0cc" providerId="ADAL" clId="{DC702A69-1665-4A88-AB54-E36DDC804E50}" dt="2022-11-07T10:43:36.607" v="5087" actId="313"/>
          <ac:spMkLst>
            <pc:docMk/>
            <pc:sldMk cId="3483320791" sldId="267"/>
            <ac:spMk id="10" creationId="{2E6B5637-6B97-F7DF-906C-4B1E2A57C02A}"/>
          </ac:spMkLst>
        </pc:spChg>
        <pc:spChg chg="mod">
          <ac:chgData name="Stina Ek" userId="b8b1d0e2-5846-45c3-9efb-429da488d0cc" providerId="ADAL" clId="{DC702A69-1665-4A88-AB54-E36DDC804E50}" dt="2022-11-07T15:16:55.189" v="6614" actId="1076"/>
          <ac:spMkLst>
            <pc:docMk/>
            <pc:sldMk cId="3483320791" sldId="267"/>
            <ac:spMk id="12" creationId="{5AFDC153-911A-A791-F0D5-782E8422B418}"/>
          </ac:spMkLst>
        </pc:spChg>
      </pc:sldChg>
      <pc:sldChg chg="add del">
        <pc:chgData name="Stina Ek" userId="b8b1d0e2-5846-45c3-9efb-429da488d0cc" providerId="ADAL" clId="{DC702A69-1665-4A88-AB54-E36DDC804E50}" dt="2022-11-06T16:13:19.146" v="4018" actId="47"/>
        <pc:sldMkLst>
          <pc:docMk/>
          <pc:sldMk cId="1797186545" sldId="268"/>
        </pc:sldMkLst>
      </pc:sldChg>
      <pc:sldChg chg="add del">
        <pc:chgData name="Stina Ek" userId="b8b1d0e2-5846-45c3-9efb-429da488d0cc" providerId="ADAL" clId="{DC702A69-1665-4A88-AB54-E36DDC804E50}" dt="2022-11-06T16:13:21.582" v="4019" actId="47"/>
        <pc:sldMkLst>
          <pc:docMk/>
          <pc:sldMk cId="364660246" sldId="269"/>
        </pc:sldMkLst>
      </pc:sldChg>
      <pc:sldChg chg="delSp modSp new mod setBg">
        <pc:chgData name="Stina Ek" userId="b8b1d0e2-5846-45c3-9efb-429da488d0cc" providerId="ADAL" clId="{DC702A69-1665-4A88-AB54-E36DDC804E50}" dt="2022-11-07T15:11:10.385" v="6258" actId="20577"/>
        <pc:sldMkLst>
          <pc:docMk/>
          <pc:sldMk cId="1581831091" sldId="270"/>
        </pc:sldMkLst>
        <pc:spChg chg="mod">
          <ac:chgData name="Stina Ek" userId="b8b1d0e2-5846-45c3-9efb-429da488d0cc" providerId="ADAL" clId="{DC702A69-1665-4A88-AB54-E36DDC804E50}" dt="2022-11-07T15:11:10.385" v="6258" actId="20577"/>
          <ac:spMkLst>
            <pc:docMk/>
            <pc:sldMk cId="1581831091" sldId="270"/>
            <ac:spMk id="2" creationId="{DB8B3275-B0FC-3FE8-7A7D-63E0E77B4484}"/>
          </ac:spMkLst>
        </pc:spChg>
        <pc:spChg chg="del">
          <ac:chgData name="Stina Ek" userId="b8b1d0e2-5846-45c3-9efb-429da488d0cc" providerId="ADAL" clId="{DC702A69-1665-4A88-AB54-E36DDC804E50}" dt="2022-10-31T14:37:07.248" v="1172" actId="478"/>
          <ac:spMkLst>
            <pc:docMk/>
            <pc:sldMk cId="1581831091" sldId="270"/>
            <ac:spMk id="3" creationId="{BF7555B9-BA60-764E-D876-7617E486FCD6}"/>
          </ac:spMkLst>
        </pc:spChg>
      </pc:sldChg>
      <pc:sldChg chg="addSp delSp modSp add del mod">
        <pc:chgData name="Stina Ek" userId="b8b1d0e2-5846-45c3-9efb-429da488d0cc" providerId="ADAL" clId="{DC702A69-1665-4A88-AB54-E36DDC804E50}" dt="2022-11-07T14:34:31.363" v="5886" actId="47"/>
        <pc:sldMkLst>
          <pc:docMk/>
          <pc:sldMk cId="4156258315" sldId="271"/>
        </pc:sldMkLst>
        <pc:spChg chg="del">
          <ac:chgData name="Stina Ek" userId="b8b1d0e2-5846-45c3-9efb-429da488d0cc" providerId="ADAL" clId="{DC702A69-1665-4A88-AB54-E36DDC804E50}" dt="2022-11-06T16:17:35.935" v="4365" actId="478"/>
          <ac:spMkLst>
            <pc:docMk/>
            <pc:sldMk cId="4156258315" sldId="271"/>
            <ac:spMk id="9" creationId="{95327C04-5D75-DDA0-9C3A-A59437DD6A0E}"/>
          </ac:spMkLst>
        </pc:spChg>
        <pc:spChg chg="del mod">
          <ac:chgData name="Stina Ek" userId="b8b1d0e2-5846-45c3-9efb-429da488d0cc" providerId="ADAL" clId="{DC702A69-1665-4A88-AB54-E36DDC804E50}" dt="2022-11-07T14:32:11.039" v="5864" actId="21"/>
          <ac:spMkLst>
            <pc:docMk/>
            <pc:sldMk cId="4156258315" sldId="271"/>
            <ac:spMk id="12" creationId="{5AFDC153-911A-A791-F0D5-782E8422B418}"/>
          </ac:spMkLst>
        </pc:spChg>
        <pc:graphicFrameChg chg="add del mod modGraphic">
          <ac:chgData name="Stina Ek" userId="b8b1d0e2-5846-45c3-9efb-429da488d0cc" providerId="ADAL" clId="{DC702A69-1665-4A88-AB54-E36DDC804E50}" dt="2022-11-07T14:28:03.351" v="5824" actId="21"/>
          <ac:graphicFrameMkLst>
            <pc:docMk/>
            <pc:sldMk cId="4156258315" sldId="271"/>
            <ac:graphicFrameMk id="2" creationId="{96E4139D-1F0B-2515-2F1B-DBC3BA7675E4}"/>
          </ac:graphicFrameMkLst>
        </pc:graphicFrameChg>
        <pc:picChg chg="del">
          <ac:chgData name="Stina Ek" userId="b8b1d0e2-5846-45c3-9efb-429da488d0cc" providerId="ADAL" clId="{DC702A69-1665-4A88-AB54-E36DDC804E50}" dt="2022-10-31T15:47:24.622" v="2319" actId="478"/>
          <ac:picMkLst>
            <pc:docMk/>
            <pc:sldMk cId="4156258315" sldId="271"/>
            <ac:picMk id="7" creationId="{A314A58E-7516-63FA-AD34-4AE1ED587F9F}"/>
          </ac:picMkLst>
        </pc:picChg>
      </pc:sldChg>
      <pc:sldChg chg="addSp delSp modSp add del mod delAnim modAnim">
        <pc:chgData name="Stina Ek" userId="b8b1d0e2-5846-45c3-9efb-429da488d0cc" providerId="ADAL" clId="{DC702A69-1665-4A88-AB54-E36DDC804E50}" dt="2022-11-07T15:09:51.555" v="6248" actId="47"/>
        <pc:sldMkLst>
          <pc:docMk/>
          <pc:sldMk cId="2183917526" sldId="272"/>
        </pc:sldMkLst>
        <pc:spChg chg="add del mod">
          <ac:chgData name="Stina Ek" userId="b8b1d0e2-5846-45c3-9efb-429da488d0cc" providerId="ADAL" clId="{DC702A69-1665-4A88-AB54-E36DDC804E50}" dt="2022-11-07T15:08:53.701" v="6241" actId="21"/>
          <ac:spMkLst>
            <pc:docMk/>
            <pc:sldMk cId="2183917526" sldId="272"/>
            <ac:spMk id="2" creationId="{5722C623-569F-B535-C673-05EB2B338B6B}"/>
          </ac:spMkLst>
        </pc:spChg>
        <pc:spChg chg="mod">
          <ac:chgData name="Stina Ek" userId="b8b1d0e2-5846-45c3-9efb-429da488d0cc" providerId="ADAL" clId="{DC702A69-1665-4A88-AB54-E36DDC804E50}" dt="2022-11-07T10:33:54.559" v="4780" actId="1076"/>
          <ac:spMkLst>
            <pc:docMk/>
            <pc:sldMk cId="2183917526" sldId="272"/>
            <ac:spMk id="9" creationId="{95327C04-5D75-DDA0-9C3A-A59437DD6A0E}"/>
          </ac:spMkLst>
        </pc:spChg>
        <pc:spChg chg="mod">
          <ac:chgData name="Stina Ek" userId="b8b1d0e2-5846-45c3-9efb-429da488d0cc" providerId="ADAL" clId="{DC702A69-1665-4A88-AB54-E36DDC804E50}" dt="2022-11-07T10:39:28.810" v="4897" actId="14100"/>
          <ac:spMkLst>
            <pc:docMk/>
            <pc:sldMk cId="2183917526" sldId="272"/>
            <ac:spMk id="10" creationId="{2E6B5637-6B97-F7DF-906C-4B1E2A57C02A}"/>
          </ac:spMkLst>
        </pc:spChg>
        <pc:spChg chg="mod">
          <ac:chgData name="Stina Ek" userId="b8b1d0e2-5846-45c3-9efb-429da488d0cc" providerId="ADAL" clId="{DC702A69-1665-4A88-AB54-E36DDC804E50}" dt="2022-11-07T15:09:17.916" v="6244" actId="21"/>
          <ac:spMkLst>
            <pc:docMk/>
            <pc:sldMk cId="2183917526" sldId="272"/>
            <ac:spMk id="12" creationId="{5AFDC153-911A-A791-F0D5-782E8422B418}"/>
          </ac:spMkLst>
        </pc:spChg>
      </pc:sldChg>
      <pc:sldChg chg="addSp modSp add mod modAnim">
        <pc:chgData name="Stina Ek" userId="b8b1d0e2-5846-45c3-9efb-429da488d0cc" providerId="ADAL" clId="{DC702A69-1665-4A88-AB54-E36DDC804E50}" dt="2022-11-07T14:44:26.463" v="6096" actId="20577"/>
        <pc:sldMkLst>
          <pc:docMk/>
          <pc:sldMk cId="2787307513" sldId="273"/>
        </pc:sldMkLst>
        <pc:spChg chg="add mod">
          <ac:chgData name="Stina Ek" userId="b8b1d0e2-5846-45c3-9efb-429da488d0cc" providerId="ADAL" clId="{DC702A69-1665-4A88-AB54-E36DDC804E50}" dt="2022-11-07T11:42:32.852" v="5103" actId="1076"/>
          <ac:spMkLst>
            <pc:docMk/>
            <pc:sldMk cId="2787307513" sldId="273"/>
            <ac:spMk id="2" creationId="{9DF17942-B536-4336-EDCA-6D8A97FA124E}"/>
          </ac:spMkLst>
        </pc:spChg>
        <pc:spChg chg="mod">
          <ac:chgData name="Stina Ek" userId="b8b1d0e2-5846-45c3-9efb-429da488d0cc" providerId="ADAL" clId="{DC702A69-1665-4A88-AB54-E36DDC804E50}" dt="2022-11-07T07:59:51.364" v="4653" actId="1076"/>
          <ac:spMkLst>
            <pc:docMk/>
            <pc:sldMk cId="2787307513" sldId="273"/>
            <ac:spMk id="5" creationId="{1C1C434D-EDBA-94B0-4518-859F2E44C7E7}"/>
          </ac:spMkLst>
        </pc:spChg>
        <pc:spChg chg="mod">
          <ac:chgData name="Stina Ek" userId="b8b1d0e2-5846-45c3-9efb-429da488d0cc" providerId="ADAL" clId="{DC702A69-1665-4A88-AB54-E36DDC804E50}" dt="2022-11-03T09:55:21.400" v="3104" actId="20577"/>
          <ac:spMkLst>
            <pc:docMk/>
            <pc:sldMk cId="2787307513" sldId="273"/>
            <ac:spMk id="6" creationId="{A029BC58-D756-9481-0CFC-C4850537418F}"/>
          </ac:spMkLst>
        </pc:spChg>
        <pc:spChg chg="mod">
          <ac:chgData name="Stina Ek" userId="b8b1d0e2-5846-45c3-9efb-429da488d0cc" providerId="ADAL" clId="{DC702A69-1665-4A88-AB54-E36DDC804E50}" dt="2022-11-07T07:59:34.009" v="4650" actId="20577"/>
          <ac:spMkLst>
            <pc:docMk/>
            <pc:sldMk cId="2787307513" sldId="273"/>
            <ac:spMk id="10" creationId="{2E6B5637-6B97-F7DF-906C-4B1E2A57C02A}"/>
          </ac:spMkLst>
        </pc:spChg>
        <pc:spChg chg="mod ord">
          <ac:chgData name="Stina Ek" userId="b8b1d0e2-5846-45c3-9efb-429da488d0cc" providerId="ADAL" clId="{DC702A69-1665-4A88-AB54-E36DDC804E50}" dt="2022-11-07T14:44:26.463" v="6096" actId="20577"/>
          <ac:spMkLst>
            <pc:docMk/>
            <pc:sldMk cId="2787307513" sldId="273"/>
            <ac:spMk id="12" creationId="{5AFDC153-911A-A791-F0D5-782E8422B418}"/>
          </ac:spMkLst>
        </pc:spChg>
      </pc:sldChg>
      <pc:sldChg chg="addSp delSp modSp new mod">
        <pc:chgData name="Stina Ek" userId="b8b1d0e2-5846-45c3-9efb-429da488d0cc" providerId="ADAL" clId="{DC702A69-1665-4A88-AB54-E36DDC804E50}" dt="2022-11-03T14:03:26.701" v="3211" actId="255"/>
        <pc:sldMkLst>
          <pc:docMk/>
          <pc:sldMk cId="1011964858" sldId="274"/>
        </pc:sldMkLst>
        <pc:spChg chg="del">
          <ac:chgData name="Stina Ek" userId="b8b1d0e2-5846-45c3-9efb-429da488d0cc" providerId="ADAL" clId="{DC702A69-1665-4A88-AB54-E36DDC804E50}" dt="2022-11-03T14:03:01.973" v="3207"/>
          <ac:spMkLst>
            <pc:docMk/>
            <pc:sldMk cId="1011964858" sldId="274"/>
            <ac:spMk id="3" creationId="{109AEE99-D5E8-480D-3D8F-4B0209F4CDDC}"/>
          </ac:spMkLst>
        </pc:spChg>
        <pc:spChg chg="add del mod">
          <ac:chgData name="Stina Ek" userId="b8b1d0e2-5846-45c3-9efb-429da488d0cc" providerId="ADAL" clId="{DC702A69-1665-4A88-AB54-E36DDC804E50}" dt="2022-11-03T14:03:11.955" v="3210" actId="478"/>
          <ac:spMkLst>
            <pc:docMk/>
            <pc:sldMk cId="1011964858" sldId="274"/>
            <ac:spMk id="5" creationId="{82D09C9A-8141-5F1A-A541-F9EE5AC12CEE}"/>
          </ac:spMkLst>
        </pc:spChg>
        <pc:spChg chg="add mod">
          <ac:chgData name="Stina Ek" userId="b8b1d0e2-5846-45c3-9efb-429da488d0cc" providerId="ADAL" clId="{DC702A69-1665-4A88-AB54-E36DDC804E50}" dt="2022-11-03T14:03:06.857" v="3209" actId="14100"/>
          <ac:spMkLst>
            <pc:docMk/>
            <pc:sldMk cId="1011964858" sldId="274"/>
            <ac:spMk id="6" creationId="{83A5CE7E-2DBD-A005-E2D4-5561ABA8CF32}"/>
          </ac:spMkLst>
        </pc:spChg>
        <pc:graphicFrameChg chg="add mod modGraphic">
          <ac:chgData name="Stina Ek" userId="b8b1d0e2-5846-45c3-9efb-429da488d0cc" providerId="ADAL" clId="{DC702A69-1665-4A88-AB54-E36DDC804E50}" dt="2022-11-03T14:03:26.701" v="3211" actId="255"/>
          <ac:graphicFrameMkLst>
            <pc:docMk/>
            <pc:sldMk cId="1011964858" sldId="274"/>
            <ac:graphicFrameMk id="4" creationId="{3E9C734B-29AB-D28F-DC74-7265190EF37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CB8A9-BDD4-430B-A394-934DED07D11A}" type="datetimeFigureOut">
              <a:rPr lang="en-US" smtClean="0"/>
              <a:t>11/7/2022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0B4F0-000E-4E42-A89A-BDA2E92BD220}" type="slidenum">
              <a:rPr lang="en-US" smtClean="0"/>
              <a:t>‹#›</a:t>
            </a:fld>
            <a:endParaRPr lang="en-US"/>
          </a:p>
        </p:txBody>
      </p:sp>
    </p:spTree>
    <p:extLst>
      <p:ext uri="{BB962C8B-B14F-4D97-AF65-F5344CB8AC3E}">
        <p14:creationId xmlns:p14="http://schemas.microsoft.com/office/powerpoint/2010/main" val="86465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Longitudinal integrated database for health insurance and </a:t>
            </a:r>
            <a:r>
              <a:rPr lang="en-US" dirty="0" err="1"/>
              <a:t>labour</a:t>
            </a:r>
            <a:r>
              <a:rPr lang="en-US" dirty="0"/>
              <a:t> market studies </a:t>
            </a:r>
          </a:p>
        </p:txBody>
      </p:sp>
      <p:sp>
        <p:nvSpPr>
          <p:cNvPr id="4" name="Slide Number Placeholder 3"/>
          <p:cNvSpPr>
            <a:spLocks noGrp="1"/>
          </p:cNvSpPr>
          <p:nvPr>
            <p:ph type="sldNum" sz="quarter" idx="5"/>
          </p:nvPr>
        </p:nvSpPr>
        <p:spPr/>
        <p:txBody>
          <a:bodyPr/>
          <a:lstStyle/>
          <a:p>
            <a:fld id="{D190B4F0-000E-4E42-A89A-BDA2E92BD220}" type="slidenum">
              <a:rPr lang="en-US" smtClean="0"/>
              <a:t>5</a:t>
            </a:fld>
            <a:endParaRPr lang="en-US"/>
          </a:p>
        </p:txBody>
      </p:sp>
    </p:spTree>
    <p:extLst>
      <p:ext uri="{BB962C8B-B14F-4D97-AF65-F5344CB8AC3E}">
        <p14:creationId xmlns:p14="http://schemas.microsoft.com/office/powerpoint/2010/main" val="57390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it is also decreasing during the pandemic year, but that is another discussion)</a:t>
            </a:r>
          </a:p>
        </p:txBody>
      </p:sp>
      <p:sp>
        <p:nvSpPr>
          <p:cNvPr id="4" name="Slide Number Placeholder 3"/>
          <p:cNvSpPr>
            <a:spLocks noGrp="1"/>
          </p:cNvSpPr>
          <p:nvPr>
            <p:ph type="sldNum" sz="quarter" idx="5"/>
          </p:nvPr>
        </p:nvSpPr>
        <p:spPr/>
        <p:txBody>
          <a:bodyPr/>
          <a:lstStyle/>
          <a:p>
            <a:fld id="{D190B4F0-000E-4E42-A89A-BDA2E92BD220}" type="slidenum">
              <a:rPr lang="en-US" smtClean="0"/>
              <a:t>6</a:t>
            </a:fld>
            <a:endParaRPr lang="en-US"/>
          </a:p>
        </p:txBody>
      </p:sp>
    </p:spTree>
    <p:extLst>
      <p:ext uri="{BB962C8B-B14F-4D97-AF65-F5344CB8AC3E}">
        <p14:creationId xmlns:p14="http://schemas.microsoft.com/office/powerpoint/2010/main" val="235260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Not all types of medications, but osteoporosis medication is one of them… </a:t>
            </a:r>
          </a:p>
          <a:p>
            <a:endParaRPr lang="en-US" dirty="0"/>
          </a:p>
        </p:txBody>
      </p:sp>
      <p:sp>
        <p:nvSpPr>
          <p:cNvPr id="4" name="Slide Number Placeholder 3"/>
          <p:cNvSpPr>
            <a:spLocks noGrp="1"/>
          </p:cNvSpPr>
          <p:nvPr>
            <p:ph type="sldNum" sz="quarter" idx="5"/>
          </p:nvPr>
        </p:nvSpPr>
        <p:spPr/>
        <p:txBody>
          <a:bodyPr/>
          <a:lstStyle/>
          <a:p>
            <a:fld id="{D190B4F0-000E-4E42-A89A-BDA2E92BD220}" type="slidenum">
              <a:rPr lang="en-US" smtClean="0"/>
              <a:t>9</a:t>
            </a:fld>
            <a:endParaRPr lang="en-US"/>
          </a:p>
        </p:txBody>
      </p:sp>
    </p:spTree>
    <p:extLst>
      <p:ext uri="{BB962C8B-B14F-4D97-AF65-F5344CB8AC3E}">
        <p14:creationId xmlns:p14="http://schemas.microsoft.com/office/powerpoint/2010/main" val="278783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Defined daily dose. So these numbers are not comparable to our study population and are not all medications for </a:t>
            </a:r>
            <a:r>
              <a:rPr lang="en-US" dirty="0" err="1"/>
              <a:t>osteoporis</a:t>
            </a:r>
            <a:r>
              <a:rPr lang="en-US" dirty="0"/>
              <a:t>, but it shows that there are sources of medication that we miss and that this source seem to increase over time .</a:t>
            </a:r>
          </a:p>
        </p:txBody>
      </p:sp>
      <p:sp>
        <p:nvSpPr>
          <p:cNvPr id="4" name="Slide Number Placeholder 3"/>
          <p:cNvSpPr>
            <a:spLocks noGrp="1"/>
          </p:cNvSpPr>
          <p:nvPr>
            <p:ph type="sldNum" sz="quarter" idx="5"/>
          </p:nvPr>
        </p:nvSpPr>
        <p:spPr/>
        <p:txBody>
          <a:bodyPr/>
          <a:lstStyle/>
          <a:p>
            <a:fld id="{D190B4F0-000E-4E42-A89A-BDA2E92BD220}" type="slidenum">
              <a:rPr lang="en-US" smtClean="0"/>
              <a:t>10</a:t>
            </a:fld>
            <a:endParaRPr lang="en-US"/>
          </a:p>
        </p:txBody>
      </p:sp>
    </p:spTree>
    <p:extLst>
      <p:ext uri="{BB962C8B-B14F-4D97-AF65-F5344CB8AC3E}">
        <p14:creationId xmlns:p14="http://schemas.microsoft.com/office/powerpoint/2010/main" val="318379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BUT it is difficult to put pressure on decision makers without access to all data… </a:t>
            </a:r>
          </a:p>
          <a:p>
            <a:endParaRPr lang="en-US" dirty="0"/>
          </a:p>
        </p:txBody>
      </p:sp>
      <p:sp>
        <p:nvSpPr>
          <p:cNvPr id="4" name="Slide Number Placeholder 3"/>
          <p:cNvSpPr>
            <a:spLocks noGrp="1"/>
          </p:cNvSpPr>
          <p:nvPr>
            <p:ph type="sldNum" sz="quarter" idx="5"/>
          </p:nvPr>
        </p:nvSpPr>
        <p:spPr/>
        <p:txBody>
          <a:bodyPr/>
          <a:lstStyle/>
          <a:p>
            <a:fld id="{D190B4F0-000E-4E42-A89A-BDA2E92BD220}" type="slidenum">
              <a:rPr lang="en-US" smtClean="0"/>
              <a:t>11</a:t>
            </a:fld>
            <a:endParaRPr lang="en-US"/>
          </a:p>
        </p:txBody>
      </p:sp>
    </p:spTree>
    <p:extLst>
      <p:ext uri="{BB962C8B-B14F-4D97-AF65-F5344CB8AC3E}">
        <p14:creationId xmlns:p14="http://schemas.microsoft.com/office/powerpoint/2010/main" val="285513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8B7771-DE3D-491E-A3F9-328DC467240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A92B-DFBD-457B-84DC-F678F5AEC532}" type="slidenum">
              <a:rPr lang="en-US" smtClean="0"/>
              <a:t>‹#›</a:t>
            </a:fld>
            <a:endParaRPr lang="en-US"/>
          </a:p>
        </p:txBody>
      </p:sp>
    </p:spTree>
    <p:extLst>
      <p:ext uri="{BB962C8B-B14F-4D97-AF65-F5344CB8AC3E}">
        <p14:creationId xmlns:p14="http://schemas.microsoft.com/office/powerpoint/2010/main" val="271501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B7771-DE3D-491E-A3F9-328DC467240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A92B-DFBD-457B-84DC-F678F5AEC532}" type="slidenum">
              <a:rPr lang="en-US" smtClean="0"/>
              <a:t>‹#›</a:t>
            </a:fld>
            <a:endParaRPr lang="en-US"/>
          </a:p>
        </p:txBody>
      </p:sp>
    </p:spTree>
    <p:extLst>
      <p:ext uri="{BB962C8B-B14F-4D97-AF65-F5344CB8AC3E}">
        <p14:creationId xmlns:p14="http://schemas.microsoft.com/office/powerpoint/2010/main" val="65018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B7771-DE3D-491E-A3F9-328DC467240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A92B-DFBD-457B-84DC-F678F5AEC532}" type="slidenum">
              <a:rPr lang="en-US" smtClean="0"/>
              <a:t>‹#›</a:t>
            </a:fld>
            <a:endParaRPr lang="en-US"/>
          </a:p>
        </p:txBody>
      </p:sp>
    </p:spTree>
    <p:extLst>
      <p:ext uri="{BB962C8B-B14F-4D97-AF65-F5344CB8AC3E}">
        <p14:creationId xmlns:p14="http://schemas.microsoft.com/office/powerpoint/2010/main" val="259565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B7771-DE3D-491E-A3F9-328DC467240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A92B-DFBD-457B-84DC-F678F5AEC532}" type="slidenum">
              <a:rPr lang="en-US" smtClean="0"/>
              <a:t>‹#›</a:t>
            </a:fld>
            <a:endParaRPr lang="en-US"/>
          </a:p>
        </p:txBody>
      </p:sp>
    </p:spTree>
    <p:extLst>
      <p:ext uri="{BB962C8B-B14F-4D97-AF65-F5344CB8AC3E}">
        <p14:creationId xmlns:p14="http://schemas.microsoft.com/office/powerpoint/2010/main" val="238912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B7771-DE3D-491E-A3F9-328DC467240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A92B-DFBD-457B-84DC-F678F5AEC532}" type="slidenum">
              <a:rPr lang="en-US" smtClean="0"/>
              <a:t>‹#›</a:t>
            </a:fld>
            <a:endParaRPr lang="en-US"/>
          </a:p>
        </p:txBody>
      </p:sp>
    </p:spTree>
    <p:extLst>
      <p:ext uri="{BB962C8B-B14F-4D97-AF65-F5344CB8AC3E}">
        <p14:creationId xmlns:p14="http://schemas.microsoft.com/office/powerpoint/2010/main" val="357418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8B7771-DE3D-491E-A3F9-328DC467240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A92B-DFBD-457B-84DC-F678F5AEC532}" type="slidenum">
              <a:rPr lang="en-US" smtClean="0"/>
              <a:t>‹#›</a:t>
            </a:fld>
            <a:endParaRPr lang="en-US"/>
          </a:p>
        </p:txBody>
      </p:sp>
    </p:spTree>
    <p:extLst>
      <p:ext uri="{BB962C8B-B14F-4D97-AF65-F5344CB8AC3E}">
        <p14:creationId xmlns:p14="http://schemas.microsoft.com/office/powerpoint/2010/main" val="31362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8B7771-DE3D-491E-A3F9-328DC467240E}"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2A92B-DFBD-457B-84DC-F678F5AEC532}" type="slidenum">
              <a:rPr lang="en-US" smtClean="0"/>
              <a:t>‹#›</a:t>
            </a:fld>
            <a:endParaRPr lang="en-US"/>
          </a:p>
        </p:txBody>
      </p:sp>
    </p:spTree>
    <p:extLst>
      <p:ext uri="{BB962C8B-B14F-4D97-AF65-F5344CB8AC3E}">
        <p14:creationId xmlns:p14="http://schemas.microsoft.com/office/powerpoint/2010/main" val="127677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8B7771-DE3D-491E-A3F9-328DC467240E}"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2A92B-DFBD-457B-84DC-F678F5AEC532}" type="slidenum">
              <a:rPr lang="en-US" smtClean="0"/>
              <a:t>‹#›</a:t>
            </a:fld>
            <a:endParaRPr lang="en-US"/>
          </a:p>
        </p:txBody>
      </p:sp>
    </p:spTree>
    <p:extLst>
      <p:ext uri="{BB962C8B-B14F-4D97-AF65-F5344CB8AC3E}">
        <p14:creationId xmlns:p14="http://schemas.microsoft.com/office/powerpoint/2010/main" val="215202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B7771-DE3D-491E-A3F9-328DC467240E}"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2A92B-DFBD-457B-84DC-F678F5AEC532}" type="slidenum">
              <a:rPr lang="en-US" smtClean="0"/>
              <a:t>‹#›</a:t>
            </a:fld>
            <a:endParaRPr lang="en-US"/>
          </a:p>
        </p:txBody>
      </p:sp>
    </p:spTree>
    <p:extLst>
      <p:ext uri="{BB962C8B-B14F-4D97-AF65-F5344CB8AC3E}">
        <p14:creationId xmlns:p14="http://schemas.microsoft.com/office/powerpoint/2010/main" val="351517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8B7771-DE3D-491E-A3F9-328DC467240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A92B-DFBD-457B-84DC-F678F5AEC532}" type="slidenum">
              <a:rPr lang="en-US" smtClean="0"/>
              <a:t>‹#›</a:t>
            </a:fld>
            <a:endParaRPr lang="en-US"/>
          </a:p>
        </p:txBody>
      </p:sp>
    </p:spTree>
    <p:extLst>
      <p:ext uri="{BB962C8B-B14F-4D97-AF65-F5344CB8AC3E}">
        <p14:creationId xmlns:p14="http://schemas.microsoft.com/office/powerpoint/2010/main" val="104112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8B7771-DE3D-491E-A3F9-328DC467240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A92B-DFBD-457B-84DC-F678F5AEC532}" type="slidenum">
              <a:rPr lang="en-US" smtClean="0"/>
              <a:t>‹#›</a:t>
            </a:fld>
            <a:endParaRPr lang="en-US"/>
          </a:p>
        </p:txBody>
      </p:sp>
    </p:spTree>
    <p:extLst>
      <p:ext uri="{BB962C8B-B14F-4D97-AF65-F5344CB8AC3E}">
        <p14:creationId xmlns:p14="http://schemas.microsoft.com/office/powerpoint/2010/main" val="295247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B7771-DE3D-491E-A3F9-328DC467240E}" type="datetimeFigureOut">
              <a:rPr lang="en-US" smtClean="0"/>
              <a:t>11/7/2022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2A92B-DFBD-457B-84DC-F678F5AEC532}" type="slidenum">
              <a:rPr lang="en-US" smtClean="0"/>
              <a:t>‹#›</a:t>
            </a:fld>
            <a:endParaRPr lang="en-US"/>
          </a:p>
        </p:txBody>
      </p:sp>
    </p:spTree>
    <p:extLst>
      <p:ext uri="{BB962C8B-B14F-4D97-AF65-F5344CB8AC3E}">
        <p14:creationId xmlns:p14="http://schemas.microsoft.com/office/powerpoint/2010/main" val="856469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_msoanchor_1"/><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33739E3-2922-4229-841B-33CE71C6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21A1C-61F7-73C6-7C71-70D801D59B44}"/>
              </a:ext>
            </a:extLst>
          </p:cNvPr>
          <p:cNvSpPr>
            <a:spLocks noGrp="1"/>
          </p:cNvSpPr>
          <p:nvPr>
            <p:ph type="ctrTitle"/>
          </p:nvPr>
        </p:nvSpPr>
        <p:spPr>
          <a:xfrm>
            <a:off x="421942" y="1120877"/>
            <a:ext cx="3840342" cy="3133648"/>
          </a:xfrm>
        </p:spPr>
        <p:txBody>
          <a:bodyPr anchor="t">
            <a:noAutofit/>
          </a:bodyPr>
          <a:lstStyle/>
          <a:p>
            <a:r>
              <a:rPr lang="en-US" sz="3200" b="1" dirty="0"/>
              <a:t>Osteoporosis medication </a:t>
            </a:r>
            <a:r>
              <a:rPr lang="en-US" sz="3200" dirty="0"/>
              <a:t>prescription among individuals with a fragility fracture – </a:t>
            </a:r>
            <a:r>
              <a:rPr lang="en-US" sz="3200" i="1" dirty="0"/>
              <a:t>Time trends and methodological issues</a:t>
            </a:r>
          </a:p>
        </p:txBody>
      </p:sp>
      <p:sp>
        <p:nvSpPr>
          <p:cNvPr id="3" name="Subtitle 2">
            <a:extLst>
              <a:ext uri="{FF2B5EF4-FFF2-40B4-BE49-F238E27FC236}">
                <a16:creationId xmlns:a16="http://schemas.microsoft.com/office/drawing/2014/main" id="{6601FED5-5E89-1EE3-DF80-36640B685109}"/>
              </a:ext>
            </a:extLst>
          </p:cNvPr>
          <p:cNvSpPr>
            <a:spLocks noGrp="1"/>
          </p:cNvSpPr>
          <p:nvPr>
            <p:ph type="subTitle" idx="1"/>
          </p:nvPr>
        </p:nvSpPr>
        <p:spPr>
          <a:xfrm>
            <a:off x="699281" y="4768940"/>
            <a:ext cx="3306171" cy="1192815"/>
          </a:xfrm>
        </p:spPr>
        <p:txBody>
          <a:bodyPr anchor="b">
            <a:normAutofit/>
          </a:bodyPr>
          <a:lstStyle/>
          <a:p>
            <a:r>
              <a:rPr lang="en-US" dirty="0"/>
              <a:t>Stina Ek, MPH, PhD</a:t>
            </a:r>
          </a:p>
          <a:p>
            <a:r>
              <a:rPr lang="en-US" dirty="0"/>
              <a:t>stina.ek@ki.se</a:t>
            </a:r>
          </a:p>
        </p:txBody>
      </p:sp>
      <p:sp>
        <p:nvSpPr>
          <p:cNvPr id="31" name="Rectangle 3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0" y="-3"/>
            <a:ext cx="4572000"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1999" y="-3"/>
            <a:ext cx="4571999" cy="6408536"/>
          </a:xfrm>
          <a:prstGeom prst="rect">
            <a:avLst/>
          </a:prstGeom>
          <a:gradFill>
            <a:gsLst>
              <a:gs pos="0">
                <a:schemeClr val="accent1">
                  <a:lumMod val="75000"/>
                  <a:alpha val="56000"/>
                </a:schemeClr>
              </a:gs>
              <a:gs pos="100000">
                <a:srgbClr val="000000">
                  <a:alpha val="52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289611" y="2003610"/>
            <a:ext cx="6858002" cy="2850776"/>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Logo&#10;&#10;Description automatically generated">
            <a:extLst>
              <a:ext uri="{FF2B5EF4-FFF2-40B4-BE49-F238E27FC236}">
                <a16:creationId xmlns:a16="http://schemas.microsoft.com/office/drawing/2014/main" id="{8C20B149-5AFA-5406-52F7-644F33FB1E92}"/>
              </a:ext>
            </a:extLst>
          </p:cNvPr>
          <p:cNvPicPr>
            <a:picLocks noChangeAspect="1"/>
          </p:cNvPicPr>
          <p:nvPr/>
        </p:nvPicPr>
        <p:blipFill rotWithShape="1">
          <a:blip r:embed="rId2">
            <a:extLst>
              <a:ext uri="{28A0092B-C50C-407E-A947-70E740481C1C}">
                <a14:useLocalDpi xmlns:a14="http://schemas.microsoft.com/office/drawing/2010/main" val="0"/>
              </a:ext>
            </a:extLst>
          </a:blip>
          <a:srcRect l="4143" r="5763" b="-3"/>
          <a:stretch/>
        </p:blipFill>
        <p:spPr>
          <a:xfrm>
            <a:off x="5440296" y="1492651"/>
            <a:ext cx="2904564" cy="3872697"/>
          </a:xfrm>
          <a:prstGeom prst="rect">
            <a:avLst/>
          </a:prstGeom>
        </p:spPr>
      </p:pic>
      <p:cxnSp>
        <p:nvCxnSpPr>
          <p:cNvPr id="11" name="Straight Connector 10">
            <a:extLst>
              <a:ext uri="{FF2B5EF4-FFF2-40B4-BE49-F238E27FC236}">
                <a16:creationId xmlns:a16="http://schemas.microsoft.com/office/drawing/2014/main" id="{A7782C4D-96C7-996E-FEE2-1C4B151D21A6}"/>
              </a:ext>
            </a:extLst>
          </p:cNvPr>
          <p:cNvCxnSpPr/>
          <p:nvPr/>
        </p:nvCxnSpPr>
        <p:spPr>
          <a:xfrm>
            <a:off x="545690" y="4527755"/>
            <a:ext cx="3613355" cy="0"/>
          </a:xfrm>
          <a:prstGeom prst="line">
            <a:avLst/>
          </a:prstGeom>
          <a:ln w="57150">
            <a:gradFill>
              <a:gsLst>
                <a:gs pos="1000">
                  <a:schemeClr val="bg1"/>
                </a:gs>
                <a:gs pos="29000">
                  <a:schemeClr val="accent1"/>
                </a:gs>
                <a:gs pos="73000">
                  <a:schemeClr val="accent1"/>
                </a:gs>
                <a:gs pos="100000">
                  <a:schemeClr val="bg1"/>
                </a:gs>
              </a:gsLst>
              <a:lin ang="5400000" scaled="1"/>
            </a:gra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841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1C434D-EDBA-94B0-4518-859F2E44C7E7}"/>
              </a:ext>
            </a:extLst>
          </p:cNvPr>
          <p:cNvSpPr/>
          <p:nvPr/>
        </p:nvSpPr>
        <p:spPr>
          <a:xfrm>
            <a:off x="0" y="1"/>
            <a:ext cx="9144000" cy="134210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29BC58-D756-9481-0CFC-C4850537418F}"/>
              </a:ext>
            </a:extLst>
          </p:cNvPr>
          <p:cNvSpPr txBox="1"/>
          <p:nvPr/>
        </p:nvSpPr>
        <p:spPr>
          <a:xfrm>
            <a:off x="353961" y="353962"/>
            <a:ext cx="8398153" cy="646331"/>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Osteoporosis medications on requisition</a:t>
            </a:r>
          </a:p>
        </p:txBody>
      </p:sp>
      <p:pic>
        <p:nvPicPr>
          <p:cNvPr id="8" name="Content Placeholder 7" descr="Logo&#10;&#10;Description automatically generated">
            <a:extLst>
              <a:ext uri="{FF2B5EF4-FFF2-40B4-BE49-F238E27FC236}">
                <a16:creationId xmlns:a16="http://schemas.microsoft.com/office/drawing/2014/main" id="{DAC2CF63-335F-AF23-529D-2D71E855FB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6362" y="5477440"/>
            <a:ext cx="870155" cy="1045084"/>
          </a:xfrm>
        </p:spPr>
      </p:pic>
      <p:sp>
        <p:nvSpPr>
          <p:cNvPr id="10" name="TextBox 9">
            <a:extLst>
              <a:ext uri="{FF2B5EF4-FFF2-40B4-BE49-F238E27FC236}">
                <a16:creationId xmlns:a16="http://schemas.microsoft.com/office/drawing/2014/main" id="{2E6B5637-6B97-F7DF-906C-4B1E2A57C02A}"/>
              </a:ext>
            </a:extLst>
          </p:cNvPr>
          <p:cNvSpPr txBox="1"/>
          <p:nvPr/>
        </p:nvSpPr>
        <p:spPr>
          <a:xfrm>
            <a:off x="4041058" y="5515898"/>
            <a:ext cx="2330245" cy="307777"/>
          </a:xfrm>
          <a:prstGeom prst="rect">
            <a:avLst/>
          </a:prstGeom>
          <a:noFill/>
        </p:spPr>
        <p:txBody>
          <a:bodyPr wrap="square" rtlCol="0">
            <a:spAutoFit/>
          </a:bodyPr>
          <a:lstStyle/>
          <a:p>
            <a:r>
              <a:rPr lang="en-US" sz="1400" dirty="0">
                <a:solidFill>
                  <a:schemeClr val="bg1"/>
                </a:solidFill>
                <a:latin typeface="Gill Sans MT" panose="020B0502020104020203" pitchFamily="34" charset="0"/>
              </a:rPr>
              <a:t>references</a:t>
            </a:r>
          </a:p>
        </p:txBody>
      </p:sp>
      <p:pic>
        <p:nvPicPr>
          <p:cNvPr id="3" name="Picture 2" descr="Chart, bar chart&#10;&#10;Description automatically generated">
            <a:extLst>
              <a:ext uri="{FF2B5EF4-FFF2-40B4-BE49-F238E27FC236}">
                <a16:creationId xmlns:a16="http://schemas.microsoft.com/office/drawing/2014/main" id="{DB05DD75-066A-274E-DFC9-87239BA343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660" y="1547358"/>
            <a:ext cx="6270171" cy="3763283"/>
          </a:xfrm>
          <a:prstGeom prst="rect">
            <a:avLst/>
          </a:prstGeom>
        </p:spPr>
      </p:pic>
      <p:pic>
        <p:nvPicPr>
          <p:cNvPr id="7" name="Picture 6" descr="Chart, bar chart&#10;&#10;Description automatically generated">
            <a:extLst>
              <a:ext uri="{FF2B5EF4-FFF2-40B4-BE49-F238E27FC236}">
                <a16:creationId xmlns:a16="http://schemas.microsoft.com/office/drawing/2014/main" id="{0BA0CC4B-E3A3-C9CD-1463-341881161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120" y="1479689"/>
            <a:ext cx="7295759" cy="3724678"/>
          </a:xfrm>
          <a:prstGeom prst="rect">
            <a:avLst/>
          </a:prstGeom>
        </p:spPr>
      </p:pic>
      <p:sp>
        <p:nvSpPr>
          <p:cNvPr id="11" name="TextBox 10">
            <a:extLst>
              <a:ext uri="{FF2B5EF4-FFF2-40B4-BE49-F238E27FC236}">
                <a16:creationId xmlns:a16="http://schemas.microsoft.com/office/drawing/2014/main" id="{0634C31F-C13F-4C0E-ECF8-180276AB5410}"/>
              </a:ext>
            </a:extLst>
          </p:cNvPr>
          <p:cNvSpPr txBox="1"/>
          <p:nvPr/>
        </p:nvSpPr>
        <p:spPr>
          <a:xfrm>
            <a:off x="1456355" y="4692610"/>
            <a:ext cx="7295759" cy="15696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p:spPr>
        <p:txBody>
          <a:bodyPr wrap="square" rtlCol="0">
            <a:spAutoFit/>
          </a:bodyPr>
          <a:lstStyle/>
          <a:p>
            <a:pPr algn="ctr"/>
            <a:r>
              <a:rPr lang="en-US" sz="2400" dirty="0">
                <a:solidFill>
                  <a:schemeClr val="bg1"/>
                </a:solidFill>
                <a:latin typeface="Gill Sans MT" panose="020B0502020104020203" pitchFamily="34" charset="0"/>
              </a:rPr>
              <a:t>Note! </a:t>
            </a:r>
          </a:p>
          <a:p>
            <a:pPr marL="457200" indent="-457200" algn="ctr">
              <a:buAutoNum type="arabicPeriod"/>
            </a:pPr>
            <a:r>
              <a:rPr lang="en-US" sz="2400" dirty="0">
                <a:solidFill>
                  <a:schemeClr val="bg1"/>
                </a:solidFill>
                <a:latin typeface="Gill Sans MT" panose="020B0502020104020203" pitchFamily="34" charset="0"/>
              </a:rPr>
              <a:t>The whole Swedish population, all ages</a:t>
            </a:r>
          </a:p>
          <a:p>
            <a:pPr marL="457200" indent="-457200" algn="ctr">
              <a:buAutoNum type="arabicPeriod"/>
            </a:pPr>
            <a:r>
              <a:rPr lang="en-US" sz="2400" dirty="0">
                <a:solidFill>
                  <a:schemeClr val="bg1"/>
                </a:solidFill>
                <a:latin typeface="Gill Sans MT" panose="020B0502020104020203" pitchFamily="34" charset="0"/>
              </a:rPr>
              <a:t>These medication are also given for hypercalcemia in cancer patients </a:t>
            </a:r>
          </a:p>
        </p:txBody>
      </p:sp>
    </p:spTree>
    <p:extLst>
      <p:ext uri="{BB962C8B-B14F-4D97-AF65-F5344CB8AC3E}">
        <p14:creationId xmlns:p14="http://schemas.microsoft.com/office/powerpoint/2010/main" val="146538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1C434D-EDBA-94B0-4518-859F2E44C7E7}"/>
              </a:ext>
            </a:extLst>
          </p:cNvPr>
          <p:cNvSpPr/>
          <p:nvPr/>
        </p:nvSpPr>
        <p:spPr>
          <a:xfrm>
            <a:off x="0" y="1"/>
            <a:ext cx="9144000" cy="134210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29BC58-D756-9481-0CFC-C4850537418F}"/>
              </a:ext>
            </a:extLst>
          </p:cNvPr>
          <p:cNvSpPr txBox="1"/>
          <p:nvPr/>
        </p:nvSpPr>
        <p:spPr>
          <a:xfrm>
            <a:off x="353961" y="353962"/>
            <a:ext cx="5383161" cy="646331"/>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Conclusion</a:t>
            </a:r>
          </a:p>
        </p:txBody>
      </p:sp>
      <p:sp>
        <p:nvSpPr>
          <p:cNvPr id="9" name="Rectangle 8">
            <a:extLst>
              <a:ext uri="{FF2B5EF4-FFF2-40B4-BE49-F238E27FC236}">
                <a16:creationId xmlns:a16="http://schemas.microsoft.com/office/drawing/2014/main" id="{95327C04-5D75-DDA0-9C3A-A59437DD6A0E}"/>
              </a:ext>
            </a:extLst>
          </p:cNvPr>
          <p:cNvSpPr/>
          <p:nvPr/>
        </p:nvSpPr>
        <p:spPr>
          <a:xfrm>
            <a:off x="3893574" y="5442155"/>
            <a:ext cx="5250426" cy="106188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Logo&#10;&#10;Description automatically generated">
            <a:extLst>
              <a:ext uri="{FF2B5EF4-FFF2-40B4-BE49-F238E27FC236}">
                <a16:creationId xmlns:a16="http://schemas.microsoft.com/office/drawing/2014/main" id="{DAC2CF63-335F-AF23-529D-2D71E855FB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6362" y="5477440"/>
            <a:ext cx="870155" cy="1045084"/>
          </a:xfrm>
        </p:spPr>
      </p:pic>
      <p:sp>
        <p:nvSpPr>
          <p:cNvPr id="10" name="TextBox 9">
            <a:extLst>
              <a:ext uri="{FF2B5EF4-FFF2-40B4-BE49-F238E27FC236}">
                <a16:creationId xmlns:a16="http://schemas.microsoft.com/office/drawing/2014/main" id="{2E6B5637-6B97-F7DF-906C-4B1E2A57C02A}"/>
              </a:ext>
            </a:extLst>
          </p:cNvPr>
          <p:cNvSpPr txBox="1"/>
          <p:nvPr/>
        </p:nvSpPr>
        <p:spPr>
          <a:xfrm>
            <a:off x="4041058" y="5515898"/>
            <a:ext cx="3937821" cy="646331"/>
          </a:xfrm>
          <a:prstGeom prst="rect">
            <a:avLst/>
          </a:prstGeom>
          <a:noFill/>
        </p:spPr>
        <p:txBody>
          <a:bodyPr wrap="square" rtlCol="0">
            <a:spAutoFit/>
          </a:bodyPr>
          <a:lstStyle/>
          <a:p>
            <a:r>
              <a:rPr lang="en-US" u="sng" dirty="0">
                <a:solidFill>
                  <a:schemeClr val="bg1"/>
                </a:solidFill>
                <a:latin typeface="Gill Sans MT" panose="020B0502020104020203" pitchFamily="34" charset="0"/>
              </a:rPr>
              <a:t>Next step: </a:t>
            </a:r>
            <a:r>
              <a:rPr lang="en-US" dirty="0">
                <a:solidFill>
                  <a:schemeClr val="bg1"/>
                </a:solidFill>
                <a:latin typeface="Gill Sans MT" panose="020B0502020104020203" pitchFamily="34" charset="0"/>
              </a:rPr>
              <a:t>Regional differences in osteoporosis medication prescription </a:t>
            </a:r>
          </a:p>
        </p:txBody>
      </p:sp>
      <p:sp>
        <p:nvSpPr>
          <p:cNvPr id="12" name="TextBox 11">
            <a:extLst>
              <a:ext uri="{FF2B5EF4-FFF2-40B4-BE49-F238E27FC236}">
                <a16:creationId xmlns:a16="http://schemas.microsoft.com/office/drawing/2014/main" id="{5AFDC153-911A-A791-F0D5-782E8422B418}"/>
              </a:ext>
            </a:extLst>
          </p:cNvPr>
          <p:cNvSpPr txBox="1"/>
          <p:nvPr/>
        </p:nvSpPr>
        <p:spPr>
          <a:xfrm>
            <a:off x="339213" y="2014530"/>
            <a:ext cx="8465574" cy="3231654"/>
          </a:xfrm>
          <a:prstGeom prst="rect">
            <a:avLst/>
          </a:prstGeom>
          <a:noFill/>
        </p:spPr>
        <p:txBody>
          <a:bodyPr wrap="square" rtlCol="0">
            <a:spAutoFit/>
          </a:bodyPr>
          <a:lstStyle/>
          <a:p>
            <a:r>
              <a:rPr lang="en-US" sz="2000" dirty="0">
                <a:latin typeface="Gill Sans MT" panose="020B0502020104020203" pitchFamily="34" charset="0"/>
              </a:rPr>
              <a:t>It is not possible to know the exact prescription proportion on an individual level, due to multiple sources…</a:t>
            </a:r>
          </a:p>
          <a:p>
            <a:endParaRPr lang="en-US" sz="2000" dirty="0">
              <a:latin typeface="Gill Sans MT" panose="020B0502020104020203" pitchFamily="34" charset="0"/>
            </a:endParaRPr>
          </a:p>
          <a:p>
            <a:r>
              <a:rPr lang="en-US" sz="2000" dirty="0">
                <a:latin typeface="Gill Sans MT" panose="020B0502020104020203" pitchFamily="34" charset="0"/>
              </a:rPr>
              <a:t>Regardless, </a:t>
            </a:r>
            <a:r>
              <a:rPr lang="en-US" sz="2000" b="1" dirty="0">
                <a:latin typeface="Gill Sans MT" panose="020B0502020104020203" pitchFamily="34" charset="0"/>
              </a:rPr>
              <a:t>the prescription proportion is too low and does not adhere to the national guidelines</a:t>
            </a:r>
            <a:r>
              <a:rPr lang="en-US" sz="2000" dirty="0">
                <a:latin typeface="Gill Sans MT" panose="020B0502020104020203" pitchFamily="34" charset="0"/>
              </a:rPr>
              <a:t>. </a:t>
            </a:r>
          </a:p>
          <a:p>
            <a:endParaRPr lang="en-US" sz="2000" dirty="0">
              <a:latin typeface="Gill Sans MT" panose="020B0502020104020203" pitchFamily="34" charset="0"/>
            </a:endParaRPr>
          </a:p>
          <a:p>
            <a:r>
              <a:rPr lang="en-US" sz="2000" dirty="0">
                <a:latin typeface="Gill Sans MT" panose="020B0502020104020203" pitchFamily="34" charset="0"/>
              </a:rPr>
              <a:t>Fracture Liaison Services (FLS) (</a:t>
            </a:r>
            <a:r>
              <a:rPr lang="en-US" sz="2000" dirty="0" err="1">
                <a:latin typeface="Gill Sans MT" panose="020B0502020104020203" pitchFamily="34" charset="0"/>
              </a:rPr>
              <a:t>frakturkedjor</a:t>
            </a:r>
            <a:r>
              <a:rPr lang="en-US" sz="2000" dirty="0">
                <a:latin typeface="Gill Sans MT" panose="020B0502020104020203" pitchFamily="34" charset="0"/>
              </a:rPr>
              <a:t>) is proven to be effective as secondary fracture prevention </a:t>
            </a:r>
            <a:r>
              <a:rPr lang="en-US" sz="2000" dirty="0">
                <a:latin typeface="Gill Sans MT" panose="020B0502020104020203" pitchFamily="34" charset="0"/>
                <a:sym typeface="Wingdings" panose="05000000000000000000" pitchFamily="2" charset="2"/>
              </a:rPr>
              <a:t> room for improvement</a:t>
            </a:r>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400" dirty="0">
              <a:latin typeface="Gill Sans MT" panose="020B0502020104020203" pitchFamily="34" charset="0"/>
            </a:endParaRPr>
          </a:p>
        </p:txBody>
      </p:sp>
    </p:spTree>
    <p:extLst>
      <p:ext uri="{BB962C8B-B14F-4D97-AF65-F5344CB8AC3E}">
        <p14:creationId xmlns:p14="http://schemas.microsoft.com/office/powerpoint/2010/main" val="348332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C21A1C-61F7-73C6-7C71-70D801D59B44}"/>
              </a:ext>
            </a:extLst>
          </p:cNvPr>
          <p:cNvSpPr>
            <a:spLocks noGrp="1"/>
          </p:cNvSpPr>
          <p:nvPr>
            <p:ph type="ctrTitle"/>
          </p:nvPr>
        </p:nvSpPr>
        <p:spPr>
          <a:xfrm>
            <a:off x="495031" y="891652"/>
            <a:ext cx="3309016" cy="3030724"/>
          </a:xfrm>
        </p:spPr>
        <p:txBody>
          <a:bodyPr anchor="b">
            <a:normAutofit/>
          </a:bodyPr>
          <a:lstStyle/>
          <a:p>
            <a:pPr algn="r"/>
            <a:r>
              <a:rPr lang="en-US" sz="3500" dirty="0">
                <a:solidFill>
                  <a:srgbClr val="FFFFFF"/>
                </a:solidFill>
                <a:latin typeface="Gill Sans MT" panose="020B0502020104020203" pitchFamily="34" charset="0"/>
              </a:rPr>
              <a:t>Thank you: </a:t>
            </a:r>
          </a:p>
        </p:txBody>
      </p:sp>
      <p:sp>
        <p:nvSpPr>
          <p:cNvPr id="3" name="Subtitle 2">
            <a:extLst>
              <a:ext uri="{FF2B5EF4-FFF2-40B4-BE49-F238E27FC236}">
                <a16:creationId xmlns:a16="http://schemas.microsoft.com/office/drawing/2014/main" id="{6601FED5-5E89-1EE3-DF80-36640B685109}"/>
              </a:ext>
            </a:extLst>
          </p:cNvPr>
          <p:cNvSpPr>
            <a:spLocks noGrp="1"/>
          </p:cNvSpPr>
          <p:nvPr>
            <p:ph type="subTitle" idx="1"/>
          </p:nvPr>
        </p:nvSpPr>
        <p:spPr>
          <a:xfrm>
            <a:off x="4958848" y="5607007"/>
            <a:ext cx="3094704" cy="737301"/>
          </a:xfrm>
        </p:spPr>
        <p:txBody>
          <a:bodyPr>
            <a:normAutofit/>
          </a:bodyPr>
          <a:lstStyle/>
          <a:p>
            <a:r>
              <a:rPr lang="en-US" sz="2800" dirty="0">
                <a:latin typeface="Gill Sans MT" panose="020B0502020104020203" pitchFamily="34" charset="0"/>
              </a:rPr>
              <a:t>stina.ek@ki.se</a:t>
            </a:r>
          </a:p>
        </p:txBody>
      </p:sp>
      <p:pic>
        <p:nvPicPr>
          <p:cNvPr id="8" name="Content Placeholder 7" descr="Logo&#10;&#10;Description automatically generated">
            <a:extLst>
              <a:ext uri="{FF2B5EF4-FFF2-40B4-BE49-F238E27FC236}">
                <a16:creationId xmlns:a16="http://schemas.microsoft.com/office/drawing/2014/main" id="{8C20B149-5AFA-5406-52F7-644F33FB1E92}"/>
              </a:ext>
            </a:extLst>
          </p:cNvPr>
          <p:cNvPicPr>
            <a:picLocks noChangeAspect="1"/>
          </p:cNvPicPr>
          <p:nvPr/>
        </p:nvPicPr>
        <p:blipFill rotWithShape="1">
          <a:blip r:embed="rId2">
            <a:extLst>
              <a:ext uri="{28A0092B-C50C-407E-A947-70E740481C1C}">
                <a14:useLocalDpi xmlns:a14="http://schemas.microsoft.com/office/drawing/2010/main" val="0"/>
              </a:ext>
            </a:extLst>
          </a:blip>
          <a:srcRect l="4143" r="5763" b="-3"/>
          <a:stretch/>
        </p:blipFill>
        <p:spPr>
          <a:xfrm>
            <a:off x="1581964" y="4654711"/>
            <a:ext cx="1342067" cy="1789397"/>
          </a:xfrm>
          <a:prstGeom prst="rect">
            <a:avLst/>
          </a:prstGeom>
        </p:spPr>
      </p:pic>
      <p:sp>
        <p:nvSpPr>
          <p:cNvPr id="4" name="TextBox 3">
            <a:extLst>
              <a:ext uri="{FF2B5EF4-FFF2-40B4-BE49-F238E27FC236}">
                <a16:creationId xmlns:a16="http://schemas.microsoft.com/office/drawing/2014/main" id="{F9120150-F2BB-D133-8D73-4EF02020F198}"/>
              </a:ext>
            </a:extLst>
          </p:cNvPr>
          <p:cNvSpPr txBox="1"/>
          <p:nvPr/>
        </p:nvSpPr>
        <p:spPr>
          <a:xfrm>
            <a:off x="4572000" y="655763"/>
            <a:ext cx="4042815" cy="4154984"/>
          </a:xfrm>
          <a:prstGeom prst="rect">
            <a:avLst/>
          </a:prstGeom>
          <a:noFill/>
        </p:spPr>
        <p:txBody>
          <a:bodyPr wrap="square" rtlCol="0">
            <a:spAutoFit/>
          </a:bodyPr>
          <a:lstStyle/>
          <a:p>
            <a:r>
              <a:rPr lang="en-US" sz="2400" dirty="0">
                <a:latin typeface="Gill Sans MT" panose="020B0502020104020203" pitchFamily="34" charset="0"/>
              </a:rPr>
              <a:t>Co-authors:</a:t>
            </a:r>
          </a:p>
          <a:p>
            <a:r>
              <a:rPr lang="en-US" sz="2400" dirty="0">
                <a:latin typeface="Gill Sans MT" panose="020B0502020104020203" pitchFamily="34" charset="0"/>
              </a:rPr>
              <a:t>Anna Meyer</a:t>
            </a:r>
          </a:p>
          <a:p>
            <a:r>
              <a:rPr lang="en-US" sz="2400" dirty="0">
                <a:latin typeface="Gill Sans MT" panose="020B0502020104020203" pitchFamily="34" charset="0"/>
              </a:rPr>
              <a:t>Margareta Hedström</a:t>
            </a:r>
          </a:p>
          <a:p>
            <a:r>
              <a:rPr lang="en-US" sz="2400" dirty="0">
                <a:latin typeface="Gill Sans MT" panose="020B0502020104020203" pitchFamily="34" charset="0"/>
              </a:rPr>
              <a:t>Maria Sääf</a:t>
            </a:r>
          </a:p>
          <a:p>
            <a:r>
              <a:rPr lang="en-US" sz="2400" dirty="0">
                <a:latin typeface="Gill Sans MT" panose="020B0502020104020203" pitchFamily="34" charset="0"/>
              </a:rPr>
              <a:t>Karin Modig</a:t>
            </a:r>
          </a:p>
          <a:p>
            <a:endParaRPr lang="en-US" sz="2400" dirty="0">
              <a:latin typeface="Gill Sans MT" panose="020B0502020104020203" pitchFamily="34" charset="0"/>
            </a:endParaRPr>
          </a:p>
          <a:p>
            <a:r>
              <a:rPr lang="en-US" sz="2400" dirty="0">
                <a:latin typeface="Gill Sans MT" panose="020B0502020104020203" pitchFamily="34" charset="0"/>
              </a:rPr>
              <a:t>Funders:</a:t>
            </a:r>
          </a:p>
          <a:p>
            <a:r>
              <a:rPr lang="en-US" sz="2400" dirty="0">
                <a:latin typeface="Gill Sans MT" panose="020B0502020104020203" pitchFamily="34" charset="0"/>
              </a:rPr>
              <a:t>Kamprad Foundation</a:t>
            </a:r>
          </a:p>
          <a:p>
            <a:r>
              <a:rPr lang="en-US" sz="2400" dirty="0">
                <a:latin typeface="Gill Sans MT" panose="020B0502020104020203" pitchFamily="34" charset="0"/>
              </a:rPr>
              <a:t>Forte</a:t>
            </a:r>
          </a:p>
          <a:p>
            <a:r>
              <a:rPr lang="en-US" sz="2400" dirty="0">
                <a:latin typeface="Gill Sans MT" panose="020B0502020104020203" pitchFamily="34" charset="0"/>
              </a:rPr>
              <a:t>Familjen Krook</a:t>
            </a:r>
          </a:p>
          <a:p>
            <a:endParaRPr lang="en-US" sz="2400" dirty="0">
              <a:latin typeface="Gill Sans MT" panose="020B0502020104020203" pitchFamily="34" charset="0"/>
            </a:endParaRPr>
          </a:p>
        </p:txBody>
      </p:sp>
    </p:spTree>
    <p:extLst>
      <p:ext uri="{BB962C8B-B14F-4D97-AF65-F5344CB8AC3E}">
        <p14:creationId xmlns:p14="http://schemas.microsoft.com/office/powerpoint/2010/main" val="379290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F8BA-1D0C-4BD8-0315-C4524FAD8A5E}"/>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3E9C734B-29AB-D28F-DC74-7265190EF373}"/>
              </a:ext>
            </a:extLst>
          </p:cNvPr>
          <p:cNvGraphicFramePr>
            <a:graphicFrameLocks noGrp="1"/>
          </p:cNvGraphicFramePr>
          <p:nvPr>
            <p:ph idx="1"/>
            <p:extLst>
              <p:ext uri="{D42A27DB-BD31-4B8C-83A1-F6EECF244321}">
                <p14:modId xmlns:p14="http://schemas.microsoft.com/office/powerpoint/2010/main" val="978558770"/>
              </p:ext>
            </p:extLst>
          </p:nvPr>
        </p:nvGraphicFramePr>
        <p:xfrm>
          <a:off x="628650" y="1914143"/>
          <a:ext cx="7698485" cy="4023362"/>
        </p:xfrm>
        <a:graphic>
          <a:graphicData uri="http://schemas.openxmlformats.org/drawingml/2006/table">
            <a:tbl>
              <a:tblPr firstRow="1" firstCol="1" bandRow="1"/>
              <a:tblGrid>
                <a:gridCol w="1254123">
                  <a:extLst>
                    <a:ext uri="{9D8B030D-6E8A-4147-A177-3AD203B41FA5}">
                      <a16:colId xmlns:a16="http://schemas.microsoft.com/office/drawing/2014/main" val="2546327754"/>
                    </a:ext>
                  </a:extLst>
                </a:gridCol>
                <a:gridCol w="3222181">
                  <a:extLst>
                    <a:ext uri="{9D8B030D-6E8A-4147-A177-3AD203B41FA5}">
                      <a16:colId xmlns:a16="http://schemas.microsoft.com/office/drawing/2014/main" val="320193313"/>
                    </a:ext>
                  </a:extLst>
                </a:gridCol>
                <a:gridCol w="3222181">
                  <a:extLst>
                    <a:ext uri="{9D8B030D-6E8A-4147-A177-3AD203B41FA5}">
                      <a16:colId xmlns:a16="http://schemas.microsoft.com/office/drawing/2014/main" val="801434348"/>
                    </a:ext>
                  </a:extLst>
                </a:gridCol>
              </a:tblGrid>
              <a:tr h="264792">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Type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ATC code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121794"/>
                  </a:ext>
                </a:extLst>
              </a:tr>
              <a:tr h="541842">
                <a:tc>
                  <a:txBody>
                    <a:bodyPr/>
                    <a:lstStyle/>
                    <a:p>
                      <a:pPr>
                        <a:lnSpc>
                          <a:spcPct val="107000"/>
                        </a:lnSpc>
                        <a:spcAft>
                          <a:spcPts val="80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Vitamin D/Calcium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07000"/>
                        </a:lnSpc>
                        <a:spcAft>
                          <a:spcPts val="800"/>
                        </a:spcAft>
                      </a:pPr>
                      <a:r>
                        <a:rPr lang="en-US" sz="160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07000"/>
                        </a:lnSpc>
                        <a:spcAft>
                          <a:spcPts val="80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A12AA02, A12AA04, A12AA06, A12AX, A11CC05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613256500"/>
                  </a:ext>
                </a:extLst>
              </a:tr>
              <a:tr h="1372993">
                <a:tc>
                  <a:txBody>
                    <a:bodyPr/>
                    <a:lstStyle/>
                    <a:p>
                      <a:pPr>
                        <a:lnSpc>
                          <a:spcPct val="107000"/>
                        </a:lnSpc>
                        <a:spcAft>
                          <a:spcPts val="80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Estrogens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US" sz="160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US" sz="1600">
                          <a:effectLst/>
                          <a:latin typeface="Calibri" panose="020F0502020204030204" pitchFamily="34" charset="0"/>
                          <a:ea typeface="Times New Roman" panose="02020603050405020304" pitchFamily="18" charset="0"/>
                          <a:cs typeface="Calibri" panose="020F0502020204030204" pitchFamily="34" charset="0"/>
                        </a:rPr>
                        <a:t>G03CA03 (except for</a:t>
                      </a:r>
                      <a:r>
                        <a:rPr lang="en-US" sz="1600">
                          <a:effectLst/>
                          <a:latin typeface="Calibri" panose="020F0502020204030204" pitchFamily="34" charset="0"/>
                          <a:ea typeface="Calibri" panose="020F0502020204030204" pitchFamily="34" charset="0"/>
                          <a:cs typeface="Times New Roman" panose="02020603050405020304" pitchFamily="18" charset="0"/>
                        </a:rPr>
                        <a:t> </a:t>
                      </a:r>
                      <a:r>
                        <a:rPr lang="en-US" sz="1600">
                          <a:effectLst/>
                          <a:latin typeface="Calibri" panose="020F0502020204030204" pitchFamily="34" charset="0"/>
                          <a:ea typeface="Times New Roman" panose="02020603050405020304" pitchFamily="18" charset="0"/>
                          <a:cs typeface="Calibri" panose="020F0502020204030204" pitchFamily="34" charset="0"/>
                        </a:rPr>
                        <a:t>vaginal use: </a:t>
                      </a: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Vagidonna, Vagirux, Vagifem, Oestring</a:t>
                      </a:r>
                      <a:r>
                        <a:rPr lang="en-US" sz="1600">
                          <a:effectLst/>
                          <a:latin typeface="Calibri" panose="020F0502020204030204" pitchFamily="34" charset="0"/>
                          <a:ea typeface="Times New Roman" panose="02020603050405020304" pitchFamily="18" charset="0"/>
                          <a:cs typeface="Calibri" panose="020F0502020204030204" pitchFamily="34" charset="0"/>
                        </a:rPr>
                        <a:t>)</a:t>
                      </a:r>
                      <a:r>
                        <a:rPr lang="en-US" sz="1600">
                          <a:effectLst/>
                          <a:latin typeface="Calibri" panose="020F0502020204030204" pitchFamily="34" charset="0"/>
                          <a:ea typeface="Calibri" panose="020F0502020204030204" pitchFamily="34" charset="0"/>
                          <a:cs typeface="Times New Roman" panose="02020603050405020304" pitchFamily="18" charset="0"/>
                        </a:rPr>
                        <a:t> </a:t>
                      </a:r>
                      <a:r>
                        <a:rPr lang="en-US" sz="1600">
                          <a:effectLst/>
                          <a:latin typeface="Calibri" panose="020F0502020204030204" pitchFamily="34" charset="0"/>
                          <a:ea typeface="Times New Roman" panose="02020603050405020304" pitchFamily="18" charset="0"/>
                          <a:cs typeface="Calibri" panose="020F0502020204030204" pitchFamily="34" charset="0"/>
                        </a:rPr>
                        <a:t>, G03CX01, G03FA01, G03FA12, G03FA15, G03FA17, G03FB05, G03FB06, G03FB09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09741044"/>
                  </a:ext>
                </a:extLst>
              </a:tr>
              <a:tr h="264792">
                <a:tc rowSpan="4">
                  <a:txBody>
                    <a:bodyPr/>
                    <a:lstStyle/>
                    <a:p>
                      <a:pPr>
                        <a:lnSpc>
                          <a:spcPct val="107000"/>
                        </a:lnSpc>
                        <a:spcAft>
                          <a:spcPts val="80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Osteoporosis medications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Parathyroid hormones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nSpc>
                          <a:spcPct val="107000"/>
                        </a:lnSpc>
                        <a:spcAft>
                          <a:spcPts val="80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H05AA02, H05AA03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3372353805"/>
                  </a:ext>
                </a:extLst>
              </a:tr>
              <a:tr h="818892">
                <a:tc vMerge="1">
                  <a:txBody>
                    <a:bodyPr/>
                    <a:lstStyle/>
                    <a:p>
                      <a:endParaRPr lang="en-US"/>
                    </a:p>
                  </a:txBody>
                  <a:tcPr/>
                </a:tc>
                <a:tc>
                  <a:txBody>
                    <a:bodyPr/>
                    <a:lstStyle/>
                    <a:p>
                      <a:pPr>
                        <a:lnSpc>
                          <a:spcPct val="107000"/>
                        </a:lnSpc>
                        <a:spcAft>
                          <a:spcPts val="80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Bisphosphonates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nSpc>
                          <a:spcPct val="107000"/>
                        </a:lnSpc>
                        <a:spcAft>
                          <a:spcPts val="80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M05BA01, M05BA04, M05BA07, M05BA08, M05BB01, M05BB02, M05BB03, M05BB05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4070209819"/>
                  </a:ext>
                </a:extLst>
              </a:tr>
              <a:tr h="264792">
                <a:tc vMerge="1">
                  <a:txBody>
                    <a:bodyPr/>
                    <a:lstStyle/>
                    <a:p>
                      <a:endParaRPr lang="en-US"/>
                    </a:p>
                  </a:txBody>
                  <a:tcPr/>
                </a:tc>
                <a:tc>
                  <a:txBody>
                    <a:bodyPr/>
                    <a:lstStyle/>
                    <a:p>
                      <a:pPr>
                        <a:lnSpc>
                          <a:spcPct val="107000"/>
                        </a:lnSpc>
                        <a:spcAft>
                          <a:spcPts val="80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Strontium ranelate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nSpc>
                          <a:spcPct val="107000"/>
                        </a:lnSpc>
                        <a:spcAft>
                          <a:spcPts val="80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M05BX03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893697972"/>
                  </a:ext>
                </a:extLst>
              </a:tr>
              <a:tr h="495259">
                <a:tc vMerge="1">
                  <a:txBody>
                    <a:bodyPr/>
                    <a:lstStyle/>
                    <a:p>
                      <a:endParaRPr lang="en-US"/>
                    </a:p>
                  </a:txBody>
                  <a:tcPr/>
                </a:tc>
                <a:tc>
                  <a:txBody>
                    <a:bodyPr/>
                    <a:lstStyle/>
                    <a:p>
                      <a:pPr>
                        <a:lnSpc>
                          <a:spcPct val="107000"/>
                        </a:lnSpc>
                        <a:spcAft>
                          <a:spcPts val="80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Denosumab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M05BX04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2942213"/>
                  </a:ext>
                </a:extLst>
              </a:tr>
            </a:tbl>
          </a:graphicData>
        </a:graphic>
      </p:graphicFrame>
      <p:sp>
        <p:nvSpPr>
          <p:cNvPr id="6" name="Rectangle 2">
            <a:extLst>
              <a:ext uri="{FF2B5EF4-FFF2-40B4-BE49-F238E27FC236}">
                <a16:creationId xmlns:a16="http://schemas.microsoft.com/office/drawing/2014/main" id="{83A5CE7E-2DBD-A005-E2D4-5561ABA8CF32}"/>
              </a:ext>
            </a:extLst>
          </p:cNvPr>
          <p:cNvSpPr>
            <a:spLocks noChangeArrowheads="1"/>
          </p:cNvSpPr>
          <p:nvPr/>
        </p:nvSpPr>
        <p:spPr bwMode="auto">
          <a:xfrm flipV="1">
            <a:off x="5473" y="2627861"/>
            <a:ext cx="122157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sv-SE"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[MH1]</a:t>
            </a:r>
            <a:r>
              <a:rPr kumimoji="0" lang="sv-SE"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 bort prep namn?</a:t>
            </a:r>
            <a:endParaRPr kumimoji="0" lang="sv-SE"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196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1C434D-EDBA-94B0-4518-859F2E44C7E7}"/>
              </a:ext>
            </a:extLst>
          </p:cNvPr>
          <p:cNvSpPr/>
          <p:nvPr/>
        </p:nvSpPr>
        <p:spPr>
          <a:xfrm>
            <a:off x="0" y="1"/>
            <a:ext cx="9144000" cy="134210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29BC58-D756-9481-0CFC-C4850537418F}"/>
              </a:ext>
            </a:extLst>
          </p:cNvPr>
          <p:cNvSpPr txBox="1"/>
          <p:nvPr/>
        </p:nvSpPr>
        <p:spPr>
          <a:xfrm>
            <a:off x="353961" y="353962"/>
            <a:ext cx="5383161" cy="646331"/>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Osteoporosis</a:t>
            </a:r>
          </a:p>
        </p:txBody>
      </p:sp>
      <p:sp>
        <p:nvSpPr>
          <p:cNvPr id="9" name="Rectangle 8">
            <a:extLst>
              <a:ext uri="{FF2B5EF4-FFF2-40B4-BE49-F238E27FC236}">
                <a16:creationId xmlns:a16="http://schemas.microsoft.com/office/drawing/2014/main" id="{95327C04-5D75-DDA0-9C3A-A59437DD6A0E}"/>
              </a:ext>
            </a:extLst>
          </p:cNvPr>
          <p:cNvSpPr/>
          <p:nvPr/>
        </p:nvSpPr>
        <p:spPr>
          <a:xfrm>
            <a:off x="3893574" y="5442155"/>
            <a:ext cx="5250426" cy="106188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Logo&#10;&#10;Description automatically generated">
            <a:extLst>
              <a:ext uri="{FF2B5EF4-FFF2-40B4-BE49-F238E27FC236}">
                <a16:creationId xmlns:a16="http://schemas.microsoft.com/office/drawing/2014/main" id="{DAC2CF63-335F-AF23-529D-2D71E855FB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6362" y="5477440"/>
            <a:ext cx="870155" cy="1045084"/>
          </a:xfrm>
        </p:spPr>
      </p:pic>
      <p:sp>
        <p:nvSpPr>
          <p:cNvPr id="12" name="TextBox 11">
            <a:extLst>
              <a:ext uri="{FF2B5EF4-FFF2-40B4-BE49-F238E27FC236}">
                <a16:creationId xmlns:a16="http://schemas.microsoft.com/office/drawing/2014/main" id="{5AFDC153-911A-A791-F0D5-782E8422B418}"/>
              </a:ext>
            </a:extLst>
          </p:cNvPr>
          <p:cNvSpPr txBox="1"/>
          <p:nvPr/>
        </p:nvSpPr>
        <p:spPr>
          <a:xfrm>
            <a:off x="339213" y="1553921"/>
            <a:ext cx="8465574" cy="4708981"/>
          </a:xfrm>
          <a:prstGeom prst="rect">
            <a:avLst/>
          </a:prstGeom>
          <a:noFill/>
        </p:spPr>
        <p:txBody>
          <a:bodyPr wrap="square" rtlCol="0">
            <a:spAutoFit/>
          </a:bodyPr>
          <a:lstStyle/>
          <a:p>
            <a:pPr>
              <a:lnSpc>
                <a:spcPct val="150000"/>
              </a:lnSpc>
            </a:pPr>
            <a:r>
              <a:rPr lang="en-US" sz="2000" u="sng" dirty="0">
                <a:latin typeface="Gill Sans MT" panose="020B0502020104020203" pitchFamily="34" charset="0"/>
              </a:rPr>
              <a:t>Definition: </a:t>
            </a:r>
            <a:r>
              <a:rPr lang="en-US" sz="2000" dirty="0">
                <a:latin typeface="Gill Sans MT" panose="020B0502020104020203" pitchFamily="34" charset="0"/>
              </a:rPr>
              <a:t>a bone disease that develops when bone mineral density and bone mass decreases </a:t>
            </a:r>
            <a:r>
              <a:rPr lang="en-US" sz="2000" dirty="0">
                <a:latin typeface="Gill Sans MT" panose="020B0502020104020203" pitchFamily="34" charset="0"/>
                <a:sym typeface="Wingdings" panose="05000000000000000000" pitchFamily="2" charset="2"/>
              </a:rPr>
              <a:t> decreased </a:t>
            </a:r>
            <a:r>
              <a:rPr lang="en-US" sz="2000" dirty="0">
                <a:latin typeface="Gill Sans MT" panose="020B0502020104020203" pitchFamily="34" charset="0"/>
              </a:rPr>
              <a:t>bone strength </a:t>
            </a:r>
            <a:r>
              <a:rPr lang="en-US" sz="2000" dirty="0">
                <a:latin typeface="Gill Sans MT" panose="020B0502020104020203" pitchFamily="34" charset="0"/>
                <a:sym typeface="Wingdings" panose="05000000000000000000" pitchFamily="2" charset="2"/>
              </a:rPr>
              <a:t></a:t>
            </a:r>
            <a:r>
              <a:rPr lang="en-US" sz="2000" dirty="0">
                <a:latin typeface="Gill Sans MT" panose="020B0502020104020203" pitchFamily="34" charset="0"/>
              </a:rPr>
              <a:t> increased fracture risk.</a:t>
            </a:r>
          </a:p>
          <a:p>
            <a:pPr>
              <a:lnSpc>
                <a:spcPct val="150000"/>
              </a:lnSpc>
            </a:pPr>
            <a:r>
              <a:rPr lang="en-US" sz="2000" u="sng" dirty="0">
                <a:latin typeface="Gill Sans MT" panose="020B0502020104020203" pitchFamily="34" charset="0"/>
              </a:rPr>
              <a:t>Prevalence: </a:t>
            </a:r>
            <a:r>
              <a:rPr lang="en-US" sz="2000" dirty="0">
                <a:latin typeface="Gill Sans MT" panose="020B0502020104020203" pitchFamily="34" charset="0"/>
              </a:rPr>
              <a:t>	- Osteoporosis prevalence among women increases from 2-3% 			         among 50-year-olds to 50% among 80-year-olds. </a:t>
            </a:r>
          </a:p>
          <a:p>
            <a:pPr>
              <a:lnSpc>
                <a:spcPct val="150000"/>
              </a:lnSpc>
            </a:pPr>
            <a:r>
              <a:rPr lang="en-US" sz="2000" dirty="0">
                <a:latin typeface="Gill Sans MT" panose="020B0502020104020203" pitchFamily="34" charset="0"/>
              </a:rPr>
              <a:t>		  	- Lifetime risk for an osteoporosis/fragility fracture is 50% for                                         			  women and 25% for men. </a:t>
            </a:r>
          </a:p>
          <a:p>
            <a:pPr>
              <a:lnSpc>
                <a:spcPct val="150000"/>
              </a:lnSpc>
            </a:pPr>
            <a:r>
              <a:rPr lang="en-US" sz="2000" u="sng" dirty="0">
                <a:latin typeface="Gill Sans MT" panose="020B0502020104020203" pitchFamily="34" charset="0"/>
              </a:rPr>
              <a:t>Risk factors: </a:t>
            </a:r>
            <a:r>
              <a:rPr lang="en-US" sz="2000" dirty="0">
                <a:latin typeface="Gill Sans MT" panose="020B0502020104020203" pitchFamily="34" charset="0"/>
              </a:rPr>
              <a:t>Old age, female sex, heredity, poor nutritional intake, decrease of sex hormone levels, lack of physical activity, secondary due to specific medications or diseases</a:t>
            </a:r>
            <a:r>
              <a:rPr lang="en-US" sz="2400" dirty="0">
                <a:latin typeface="Gill Sans MT" panose="020B0502020104020203" pitchFamily="34" charset="0"/>
              </a:rPr>
              <a:t>. </a:t>
            </a:r>
          </a:p>
          <a:p>
            <a:endParaRPr lang="en-US" sz="2400" dirty="0">
              <a:latin typeface="Gill Sans MT" panose="020B0502020104020203" pitchFamily="34" charset="0"/>
            </a:endParaRPr>
          </a:p>
        </p:txBody>
      </p:sp>
      <p:sp>
        <p:nvSpPr>
          <p:cNvPr id="3" name="TextBox 2">
            <a:extLst>
              <a:ext uri="{FF2B5EF4-FFF2-40B4-BE49-F238E27FC236}">
                <a16:creationId xmlns:a16="http://schemas.microsoft.com/office/drawing/2014/main" id="{B27B3213-46C0-4B09-C8FA-8AB907CE5E39}"/>
              </a:ext>
            </a:extLst>
          </p:cNvPr>
          <p:cNvSpPr txBox="1"/>
          <p:nvPr/>
        </p:nvSpPr>
        <p:spPr>
          <a:xfrm>
            <a:off x="4037610" y="5477440"/>
            <a:ext cx="3941269" cy="954107"/>
          </a:xfrm>
          <a:prstGeom prst="rect">
            <a:avLst/>
          </a:prstGeom>
          <a:noFill/>
        </p:spPr>
        <p:txBody>
          <a:bodyPr wrap="square" rtlCol="0">
            <a:spAutoFit/>
          </a:bodyPr>
          <a:lstStyle/>
          <a:p>
            <a:r>
              <a:rPr lang="en-US" sz="1400" dirty="0">
                <a:solidFill>
                  <a:schemeClr val="bg1"/>
                </a:solidFill>
              </a:rPr>
              <a:t>Review Panel of IOF/</a:t>
            </a:r>
            <a:r>
              <a:rPr lang="en-US" sz="1400" dirty="0" err="1">
                <a:solidFill>
                  <a:schemeClr val="bg1"/>
                </a:solidFill>
              </a:rPr>
              <a:t>Svedbom</a:t>
            </a:r>
            <a:r>
              <a:rPr lang="en-US" sz="1400" dirty="0">
                <a:solidFill>
                  <a:schemeClr val="bg1"/>
                </a:solidFill>
              </a:rPr>
              <a:t> et al. 2013</a:t>
            </a:r>
          </a:p>
          <a:p>
            <a:r>
              <a:rPr lang="en-US" sz="1400" dirty="0" err="1">
                <a:solidFill>
                  <a:schemeClr val="bg1"/>
                </a:solidFill>
              </a:rPr>
              <a:t>Aibar-Almazán</a:t>
            </a:r>
            <a:r>
              <a:rPr lang="en-US" sz="1400" dirty="0">
                <a:solidFill>
                  <a:schemeClr val="bg1"/>
                </a:solidFill>
              </a:rPr>
              <a:t> et al. 2022</a:t>
            </a:r>
          </a:p>
          <a:p>
            <a:r>
              <a:rPr lang="en-US" sz="1400" dirty="0" err="1">
                <a:solidFill>
                  <a:schemeClr val="bg1"/>
                </a:solidFill>
              </a:rPr>
              <a:t>Osteoporosförbundet</a:t>
            </a:r>
            <a:r>
              <a:rPr lang="en-US" sz="1400" dirty="0">
                <a:solidFill>
                  <a:schemeClr val="bg1"/>
                </a:solidFill>
              </a:rPr>
              <a:t> 2022</a:t>
            </a:r>
          </a:p>
          <a:p>
            <a:endParaRPr lang="en-US" sz="1400" dirty="0">
              <a:solidFill>
                <a:schemeClr val="bg1"/>
              </a:solidFill>
            </a:endParaRPr>
          </a:p>
        </p:txBody>
      </p:sp>
    </p:spTree>
    <p:extLst>
      <p:ext uri="{BB962C8B-B14F-4D97-AF65-F5344CB8AC3E}">
        <p14:creationId xmlns:p14="http://schemas.microsoft.com/office/powerpoint/2010/main" val="383116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1C434D-EDBA-94B0-4518-859F2E44C7E7}"/>
              </a:ext>
            </a:extLst>
          </p:cNvPr>
          <p:cNvSpPr/>
          <p:nvPr/>
        </p:nvSpPr>
        <p:spPr>
          <a:xfrm>
            <a:off x="0" y="1"/>
            <a:ext cx="9144000" cy="134210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29BC58-D756-9481-0CFC-C4850537418F}"/>
              </a:ext>
            </a:extLst>
          </p:cNvPr>
          <p:cNvSpPr txBox="1"/>
          <p:nvPr/>
        </p:nvSpPr>
        <p:spPr>
          <a:xfrm>
            <a:off x="353961" y="353962"/>
            <a:ext cx="5383161" cy="646331"/>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Treatment</a:t>
            </a:r>
          </a:p>
        </p:txBody>
      </p:sp>
      <p:sp>
        <p:nvSpPr>
          <p:cNvPr id="9" name="Rectangle 8">
            <a:extLst>
              <a:ext uri="{FF2B5EF4-FFF2-40B4-BE49-F238E27FC236}">
                <a16:creationId xmlns:a16="http://schemas.microsoft.com/office/drawing/2014/main" id="{95327C04-5D75-DDA0-9C3A-A59437DD6A0E}"/>
              </a:ext>
            </a:extLst>
          </p:cNvPr>
          <p:cNvSpPr/>
          <p:nvPr/>
        </p:nvSpPr>
        <p:spPr>
          <a:xfrm>
            <a:off x="3893574" y="5442155"/>
            <a:ext cx="5250426" cy="106188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Logo&#10;&#10;Description automatically generated">
            <a:extLst>
              <a:ext uri="{FF2B5EF4-FFF2-40B4-BE49-F238E27FC236}">
                <a16:creationId xmlns:a16="http://schemas.microsoft.com/office/drawing/2014/main" id="{DAC2CF63-335F-AF23-529D-2D71E855FB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6362" y="5477440"/>
            <a:ext cx="870155" cy="1045084"/>
          </a:xfrm>
        </p:spPr>
      </p:pic>
      <p:sp>
        <p:nvSpPr>
          <p:cNvPr id="10" name="TextBox 9">
            <a:extLst>
              <a:ext uri="{FF2B5EF4-FFF2-40B4-BE49-F238E27FC236}">
                <a16:creationId xmlns:a16="http://schemas.microsoft.com/office/drawing/2014/main" id="{2E6B5637-6B97-F7DF-906C-4B1E2A57C02A}"/>
              </a:ext>
            </a:extLst>
          </p:cNvPr>
          <p:cNvSpPr txBox="1"/>
          <p:nvPr/>
        </p:nvSpPr>
        <p:spPr>
          <a:xfrm>
            <a:off x="4041058" y="5515898"/>
            <a:ext cx="3262267" cy="954107"/>
          </a:xfrm>
          <a:prstGeom prst="rect">
            <a:avLst/>
          </a:prstGeom>
          <a:noFill/>
        </p:spPr>
        <p:txBody>
          <a:bodyPr wrap="square" rtlCol="0">
            <a:spAutoFit/>
          </a:bodyPr>
          <a:lstStyle/>
          <a:p>
            <a:r>
              <a:rPr lang="en-US" sz="1400" dirty="0" err="1">
                <a:solidFill>
                  <a:schemeClr val="bg1"/>
                </a:solidFill>
                <a:latin typeface="Gill Sans MT" panose="020B0502020104020203" pitchFamily="34" charset="0"/>
              </a:rPr>
              <a:t>Läkemedelsverket</a:t>
            </a:r>
            <a:r>
              <a:rPr lang="en-US" sz="1400" dirty="0">
                <a:solidFill>
                  <a:schemeClr val="bg1"/>
                </a:solidFill>
                <a:latin typeface="Gill Sans MT" panose="020B0502020104020203" pitchFamily="34" charset="0"/>
              </a:rPr>
              <a:t> 2020</a:t>
            </a:r>
          </a:p>
          <a:p>
            <a:r>
              <a:rPr lang="sv-SE" sz="1400" dirty="0">
                <a:solidFill>
                  <a:schemeClr val="bg1"/>
                </a:solidFill>
                <a:latin typeface="Gill Sans MT" panose="020B0502020104020203" pitchFamily="34" charset="0"/>
              </a:rPr>
              <a:t>Socialstyrelsen: Nationella riktlinjer för rörelseorganens sjukdomar 2021</a:t>
            </a:r>
          </a:p>
          <a:p>
            <a:r>
              <a:rPr lang="sv-SE" sz="1400" dirty="0" err="1">
                <a:solidFill>
                  <a:schemeClr val="bg1"/>
                </a:solidFill>
                <a:latin typeface="Gill Sans MT" panose="020B0502020104020203" pitchFamily="34" charset="0"/>
              </a:rPr>
              <a:t>Aibar-Almazán</a:t>
            </a:r>
            <a:r>
              <a:rPr lang="sv-SE" sz="1400" dirty="0">
                <a:solidFill>
                  <a:schemeClr val="bg1"/>
                </a:solidFill>
                <a:latin typeface="Gill Sans MT" panose="020B0502020104020203" pitchFamily="34" charset="0"/>
              </a:rPr>
              <a:t> et al. 2022</a:t>
            </a:r>
          </a:p>
        </p:txBody>
      </p:sp>
      <p:sp>
        <p:nvSpPr>
          <p:cNvPr id="12" name="TextBox 11">
            <a:extLst>
              <a:ext uri="{FF2B5EF4-FFF2-40B4-BE49-F238E27FC236}">
                <a16:creationId xmlns:a16="http://schemas.microsoft.com/office/drawing/2014/main" id="{5AFDC153-911A-A791-F0D5-782E8422B418}"/>
              </a:ext>
            </a:extLst>
          </p:cNvPr>
          <p:cNvSpPr txBox="1"/>
          <p:nvPr/>
        </p:nvSpPr>
        <p:spPr>
          <a:xfrm>
            <a:off x="339213" y="1415846"/>
            <a:ext cx="8465574" cy="5078313"/>
          </a:xfrm>
          <a:prstGeom prst="rect">
            <a:avLst/>
          </a:prstGeom>
          <a:noFill/>
        </p:spPr>
        <p:txBody>
          <a:bodyPr wrap="square" rtlCol="0">
            <a:spAutoFit/>
          </a:bodyPr>
          <a:lstStyle/>
          <a:p>
            <a:pPr>
              <a:lnSpc>
                <a:spcPct val="150000"/>
              </a:lnSpc>
            </a:pPr>
            <a:r>
              <a:rPr lang="en-US" sz="2000" u="sng" dirty="0">
                <a:latin typeface="Gill Sans MT" panose="020B0502020104020203" pitchFamily="34" charset="0"/>
              </a:rPr>
              <a:t>Swedish guidelines:  </a:t>
            </a:r>
            <a:r>
              <a:rPr lang="en-US" sz="2000" dirty="0">
                <a:latin typeface="Gill Sans MT" panose="020B0502020104020203" pitchFamily="34" charset="0"/>
              </a:rPr>
              <a:t>After a fragility fracture, all postmenopausal women and all men above the age of 50 shall be evaluated for osteoporosis. For more severe fractures (e.g. hip fracture and vertebrae fracture), medications can be prescribed without a bone density test. </a:t>
            </a:r>
          </a:p>
          <a:p>
            <a:pPr>
              <a:lnSpc>
                <a:spcPct val="150000"/>
              </a:lnSpc>
            </a:pPr>
            <a:r>
              <a:rPr lang="en-US" sz="2000" u="sng" dirty="0">
                <a:latin typeface="Gill Sans MT" panose="020B0502020104020203" pitchFamily="34" charset="0"/>
              </a:rPr>
              <a:t>Recommended medical treatment (in short): </a:t>
            </a:r>
          </a:p>
          <a:p>
            <a:pPr>
              <a:lnSpc>
                <a:spcPct val="150000"/>
              </a:lnSpc>
            </a:pPr>
            <a:r>
              <a:rPr lang="en-US" sz="2000" dirty="0">
                <a:latin typeface="Gill Sans MT" panose="020B0502020104020203" pitchFamily="34" charset="0"/>
              </a:rPr>
              <a:t>	- Bisphosphonates shall be the first choice of medical treatment, if there are 	contraindications other antiresorptive medications can be considered. </a:t>
            </a:r>
          </a:p>
          <a:p>
            <a:pPr>
              <a:lnSpc>
                <a:spcPct val="150000"/>
              </a:lnSpc>
            </a:pPr>
            <a:r>
              <a:rPr lang="en-US" sz="2000" dirty="0">
                <a:latin typeface="Gill Sans MT" panose="020B0502020104020203" pitchFamily="34" charset="0"/>
              </a:rPr>
              <a:t>	- Calcium and vit D is </a:t>
            </a:r>
            <a:r>
              <a:rPr lang="en-US" sz="2000" b="1" i="1" dirty="0">
                <a:latin typeface="Gill Sans MT" panose="020B0502020104020203" pitchFamily="34" charset="0"/>
              </a:rPr>
              <a:t>not</a:t>
            </a:r>
            <a:r>
              <a:rPr lang="en-US" sz="2000" dirty="0">
                <a:latin typeface="Gill Sans MT" panose="020B0502020104020203" pitchFamily="34" charset="0"/>
              </a:rPr>
              <a:t> recommended as the only treatment for 	primary osteoporosis. </a:t>
            </a:r>
          </a:p>
          <a:p>
            <a:pPr>
              <a:lnSpc>
                <a:spcPct val="150000"/>
              </a:lnSpc>
            </a:pPr>
            <a:endParaRPr lang="en-US" sz="2000" dirty="0">
              <a:latin typeface="Gill Sans MT" panose="020B0502020104020203" pitchFamily="34" charset="0"/>
            </a:endParaRPr>
          </a:p>
          <a:p>
            <a:endParaRPr lang="en-US" sz="2400" dirty="0">
              <a:latin typeface="Gill Sans MT" panose="020B0502020104020203" pitchFamily="34" charset="0"/>
            </a:endParaRPr>
          </a:p>
        </p:txBody>
      </p:sp>
      <p:sp>
        <p:nvSpPr>
          <p:cNvPr id="2" name="TextBox 1">
            <a:extLst>
              <a:ext uri="{FF2B5EF4-FFF2-40B4-BE49-F238E27FC236}">
                <a16:creationId xmlns:a16="http://schemas.microsoft.com/office/drawing/2014/main" id="{0CA02666-FE4A-43E3-2928-A814AD617DF8}"/>
              </a:ext>
            </a:extLst>
          </p:cNvPr>
          <p:cNvSpPr txBox="1"/>
          <p:nvPr/>
        </p:nvSpPr>
        <p:spPr>
          <a:xfrm>
            <a:off x="1864295" y="2645484"/>
            <a:ext cx="5250426" cy="1938992"/>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p:spPr>
        <p:txBody>
          <a:bodyPr wrap="square" rtlCol="0">
            <a:spAutoFit/>
          </a:bodyPr>
          <a:lstStyle/>
          <a:p>
            <a:pPr algn="ctr"/>
            <a:r>
              <a:rPr lang="en-US" sz="2400" dirty="0">
                <a:solidFill>
                  <a:schemeClr val="bg1"/>
                </a:solidFill>
                <a:latin typeface="Gill Sans MT" panose="020B0502020104020203" pitchFamily="34" charset="0"/>
              </a:rPr>
              <a:t>However, several sources report undertreatment of osteoporosis medication in terms of secondary fracture prevention</a:t>
            </a:r>
          </a:p>
          <a:p>
            <a:pPr algn="ctr"/>
            <a:endParaRPr lang="en-US" sz="2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41435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1C434D-EDBA-94B0-4518-859F2E44C7E7}"/>
              </a:ext>
            </a:extLst>
          </p:cNvPr>
          <p:cNvSpPr/>
          <p:nvPr/>
        </p:nvSpPr>
        <p:spPr>
          <a:xfrm>
            <a:off x="0" y="1"/>
            <a:ext cx="9144000" cy="134210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29BC58-D756-9481-0CFC-C4850537418F}"/>
              </a:ext>
            </a:extLst>
          </p:cNvPr>
          <p:cNvSpPr txBox="1"/>
          <p:nvPr/>
        </p:nvSpPr>
        <p:spPr>
          <a:xfrm>
            <a:off x="353961" y="353962"/>
            <a:ext cx="5383161" cy="646331"/>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Aim</a:t>
            </a:r>
          </a:p>
        </p:txBody>
      </p:sp>
      <p:sp>
        <p:nvSpPr>
          <p:cNvPr id="9" name="Rectangle 8">
            <a:extLst>
              <a:ext uri="{FF2B5EF4-FFF2-40B4-BE49-F238E27FC236}">
                <a16:creationId xmlns:a16="http://schemas.microsoft.com/office/drawing/2014/main" id="{95327C04-5D75-DDA0-9C3A-A59437DD6A0E}"/>
              </a:ext>
            </a:extLst>
          </p:cNvPr>
          <p:cNvSpPr/>
          <p:nvPr/>
        </p:nvSpPr>
        <p:spPr>
          <a:xfrm>
            <a:off x="3893574" y="5442155"/>
            <a:ext cx="5250426" cy="106188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Logo&#10;&#10;Description automatically generated">
            <a:extLst>
              <a:ext uri="{FF2B5EF4-FFF2-40B4-BE49-F238E27FC236}">
                <a16:creationId xmlns:a16="http://schemas.microsoft.com/office/drawing/2014/main" id="{DAC2CF63-335F-AF23-529D-2D71E855FB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6362" y="5477440"/>
            <a:ext cx="870155" cy="1045084"/>
          </a:xfrm>
        </p:spPr>
      </p:pic>
      <p:sp>
        <p:nvSpPr>
          <p:cNvPr id="10" name="TextBox 9">
            <a:extLst>
              <a:ext uri="{FF2B5EF4-FFF2-40B4-BE49-F238E27FC236}">
                <a16:creationId xmlns:a16="http://schemas.microsoft.com/office/drawing/2014/main" id="{2E6B5637-6B97-F7DF-906C-4B1E2A57C02A}"/>
              </a:ext>
            </a:extLst>
          </p:cNvPr>
          <p:cNvSpPr txBox="1"/>
          <p:nvPr/>
        </p:nvSpPr>
        <p:spPr>
          <a:xfrm>
            <a:off x="4041058" y="5515898"/>
            <a:ext cx="2330245" cy="1169551"/>
          </a:xfrm>
          <a:prstGeom prst="rect">
            <a:avLst/>
          </a:prstGeom>
          <a:noFill/>
        </p:spPr>
        <p:txBody>
          <a:bodyPr wrap="square" rtlCol="0">
            <a:spAutoFit/>
          </a:bodyPr>
          <a:lstStyle/>
          <a:p>
            <a:r>
              <a:rPr lang="en-US" sz="1400" dirty="0">
                <a:solidFill>
                  <a:schemeClr val="bg1"/>
                </a:solidFill>
                <a:latin typeface="Gill Sans MT" panose="020B0502020104020203" pitchFamily="34" charset="0"/>
              </a:rPr>
              <a:t>Jonsson et al. 2015</a:t>
            </a:r>
          </a:p>
          <a:p>
            <a:r>
              <a:rPr lang="en-US" sz="1400" dirty="0">
                <a:solidFill>
                  <a:schemeClr val="bg1"/>
                </a:solidFill>
                <a:latin typeface="Gill Sans MT" panose="020B0502020104020203" pitchFamily="34" charset="0"/>
              </a:rPr>
              <a:t>Abrahamsen et al. 2019</a:t>
            </a:r>
          </a:p>
          <a:p>
            <a:r>
              <a:rPr lang="en-US" sz="1400" dirty="0" err="1">
                <a:solidFill>
                  <a:schemeClr val="bg1"/>
                </a:solidFill>
                <a:latin typeface="Gill Sans MT" panose="020B0502020104020203" pitchFamily="34" charset="0"/>
              </a:rPr>
              <a:t>Åkesson</a:t>
            </a:r>
            <a:r>
              <a:rPr lang="en-US" sz="1400" dirty="0">
                <a:solidFill>
                  <a:schemeClr val="bg1"/>
                </a:solidFill>
                <a:latin typeface="Gill Sans MT" panose="020B0502020104020203" pitchFamily="34" charset="0"/>
              </a:rPr>
              <a:t> et al. 2021 &amp; 2022</a:t>
            </a:r>
          </a:p>
          <a:p>
            <a:r>
              <a:rPr lang="en-US" sz="1400" dirty="0" err="1">
                <a:solidFill>
                  <a:schemeClr val="bg1"/>
                </a:solidFill>
                <a:latin typeface="Gill Sans MT" panose="020B0502020104020203" pitchFamily="34" charset="0"/>
              </a:rPr>
              <a:t>Kulbay</a:t>
            </a:r>
            <a:r>
              <a:rPr lang="en-US" sz="1400" dirty="0">
                <a:solidFill>
                  <a:schemeClr val="bg1"/>
                </a:solidFill>
                <a:latin typeface="Gill Sans MT" panose="020B0502020104020203" pitchFamily="34" charset="0"/>
              </a:rPr>
              <a:t> et al. 2921</a:t>
            </a:r>
          </a:p>
          <a:p>
            <a:endParaRPr lang="en-US" sz="1400" dirty="0">
              <a:solidFill>
                <a:schemeClr val="bg1"/>
              </a:solidFill>
              <a:latin typeface="Gill Sans MT" panose="020B0502020104020203" pitchFamily="34" charset="0"/>
            </a:endParaRPr>
          </a:p>
        </p:txBody>
      </p:sp>
      <p:sp>
        <p:nvSpPr>
          <p:cNvPr id="2" name="Rectangle 1">
            <a:extLst>
              <a:ext uri="{FF2B5EF4-FFF2-40B4-BE49-F238E27FC236}">
                <a16:creationId xmlns:a16="http://schemas.microsoft.com/office/drawing/2014/main" id="{9DF17942-B536-4336-EDCA-6D8A97FA124E}"/>
              </a:ext>
            </a:extLst>
          </p:cNvPr>
          <p:cNvSpPr/>
          <p:nvPr/>
        </p:nvSpPr>
        <p:spPr>
          <a:xfrm>
            <a:off x="115304" y="3599490"/>
            <a:ext cx="8747135" cy="286195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AFDC153-911A-A791-F0D5-782E8422B418}"/>
              </a:ext>
            </a:extLst>
          </p:cNvPr>
          <p:cNvSpPr txBox="1"/>
          <p:nvPr/>
        </p:nvSpPr>
        <p:spPr>
          <a:xfrm>
            <a:off x="339213" y="1463737"/>
            <a:ext cx="8465574" cy="4654736"/>
          </a:xfrm>
          <a:prstGeom prst="rect">
            <a:avLst/>
          </a:prstGeom>
          <a:noFill/>
        </p:spPr>
        <p:txBody>
          <a:bodyPr wrap="square" rtlCol="0">
            <a:spAutoFit/>
          </a:bodyPr>
          <a:lstStyle/>
          <a:p>
            <a:pPr>
              <a:lnSpc>
                <a:spcPct val="150000"/>
              </a:lnSpc>
            </a:pPr>
            <a:r>
              <a:rPr lang="en-US" sz="2000" dirty="0">
                <a:latin typeface="Gill Sans MT" panose="020B0502020104020203" pitchFamily="34" charset="0"/>
              </a:rPr>
              <a:t>While studies suggest </a:t>
            </a:r>
            <a:r>
              <a:rPr lang="en-US" sz="2000" b="1" dirty="0">
                <a:latin typeface="Gill Sans MT" panose="020B0502020104020203" pitchFamily="34" charset="0"/>
              </a:rPr>
              <a:t>undertreatment of osteoporosis </a:t>
            </a:r>
            <a:r>
              <a:rPr lang="en-US" sz="2000" dirty="0">
                <a:latin typeface="Gill Sans MT" panose="020B0502020104020203" pitchFamily="34" charset="0"/>
              </a:rPr>
              <a:t>after a fragility fracture, </a:t>
            </a:r>
            <a:r>
              <a:rPr lang="en-US" sz="2000" b="1" dirty="0">
                <a:latin typeface="Gill Sans MT" panose="020B0502020104020203" pitchFamily="34" charset="0"/>
              </a:rPr>
              <a:t>population-wide assessments are still scarce</a:t>
            </a:r>
            <a:r>
              <a:rPr lang="en-US" sz="2000" dirty="0">
                <a:latin typeface="Gill Sans MT" panose="020B0502020104020203" pitchFamily="34" charset="0"/>
              </a:rPr>
              <a:t>. Moreover, knowledge regarding if and how osteoporosis medication is prescribed to a similar extent in </a:t>
            </a:r>
            <a:r>
              <a:rPr lang="en-US" sz="2000" b="1" dirty="0">
                <a:latin typeface="Gill Sans MT" panose="020B0502020104020203" pitchFamily="34" charset="0"/>
              </a:rPr>
              <a:t>population subgroups </a:t>
            </a:r>
            <a:r>
              <a:rPr lang="en-US" sz="2000" dirty="0">
                <a:latin typeface="Gill Sans MT" panose="020B0502020104020203" pitchFamily="34" charset="0"/>
              </a:rPr>
              <a:t>is needed. </a:t>
            </a:r>
          </a:p>
          <a:p>
            <a:pPr>
              <a:lnSpc>
                <a:spcPct val="150000"/>
              </a:lnSpc>
            </a:pPr>
            <a:endParaRPr lang="en-US" sz="2000" dirty="0">
              <a:latin typeface="Gill Sans MT" panose="020B0502020104020203" pitchFamily="34" charset="0"/>
            </a:endParaRPr>
          </a:p>
          <a:p>
            <a:pPr>
              <a:lnSpc>
                <a:spcPct val="150000"/>
              </a:lnSpc>
            </a:pPr>
            <a:r>
              <a:rPr lang="en-US" sz="2000" dirty="0">
                <a:latin typeface="Gill Sans MT" panose="020B0502020104020203" pitchFamily="34" charset="0"/>
              </a:rPr>
              <a:t>Therefore, with this study we aimed to investigate and describe </a:t>
            </a:r>
            <a:r>
              <a:rPr lang="en-US" sz="2000" b="1" dirty="0">
                <a:latin typeface="Gill Sans MT" panose="020B0502020104020203" pitchFamily="34" charset="0"/>
              </a:rPr>
              <a:t>medical osteoporosis treatment as secondary fracture prevention</a:t>
            </a:r>
            <a:r>
              <a:rPr lang="en-US" sz="2000" dirty="0">
                <a:latin typeface="Gill Sans MT" panose="020B0502020104020203" pitchFamily="34" charset="0"/>
              </a:rPr>
              <a:t> in the Swedish older population. Specifically, we examine how prescription has </a:t>
            </a:r>
            <a:r>
              <a:rPr lang="en-US" sz="2000" b="1" dirty="0">
                <a:latin typeface="Gill Sans MT" panose="020B0502020104020203" pitchFamily="34" charset="0"/>
              </a:rPr>
              <a:t>changed over time</a:t>
            </a:r>
            <a:r>
              <a:rPr lang="en-US" sz="2000" dirty="0">
                <a:latin typeface="Gill Sans MT" panose="020B0502020104020203" pitchFamily="34" charset="0"/>
              </a:rPr>
              <a:t>, and the extent that prescriptions were </a:t>
            </a:r>
            <a:r>
              <a:rPr lang="en-US" sz="2000" b="1" dirty="0">
                <a:latin typeface="Gill Sans MT" panose="020B0502020104020203" pitchFamily="34" charset="0"/>
              </a:rPr>
              <a:t>different</a:t>
            </a:r>
            <a:r>
              <a:rPr lang="en-US" sz="2000" dirty="0">
                <a:latin typeface="Gill Sans MT" panose="020B0502020104020203" pitchFamily="34" charset="0"/>
              </a:rPr>
              <a:t> in </a:t>
            </a:r>
            <a:r>
              <a:rPr lang="en-US" sz="2000" b="1" dirty="0">
                <a:latin typeface="Gill Sans MT" panose="020B0502020104020203" pitchFamily="34" charset="0"/>
              </a:rPr>
              <a:t>men and women</a:t>
            </a:r>
            <a:r>
              <a:rPr lang="en-US" sz="2000" dirty="0">
                <a:latin typeface="Gill Sans MT" panose="020B0502020104020203" pitchFamily="34" charset="0"/>
              </a:rPr>
              <a:t>, between </a:t>
            </a:r>
            <a:r>
              <a:rPr lang="en-US" sz="2000" b="1" dirty="0">
                <a:latin typeface="Gill Sans MT" panose="020B0502020104020203" pitchFamily="34" charset="0"/>
              </a:rPr>
              <a:t>age groups </a:t>
            </a:r>
            <a:r>
              <a:rPr lang="en-US" sz="2000" dirty="0">
                <a:latin typeface="Gill Sans MT" panose="020B0502020104020203" pitchFamily="34" charset="0"/>
              </a:rPr>
              <a:t>and by </a:t>
            </a:r>
            <a:r>
              <a:rPr lang="en-US" sz="2000" b="1" dirty="0">
                <a:latin typeface="Gill Sans MT" panose="020B0502020104020203" pitchFamily="34" charset="0"/>
              </a:rPr>
              <a:t>level of education</a:t>
            </a:r>
            <a:r>
              <a:rPr lang="en-US" sz="2000" dirty="0">
                <a:latin typeface="Gill Sans MT" panose="020B0502020104020203" pitchFamily="34" charset="0"/>
              </a:rPr>
              <a:t>. </a:t>
            </a:r>
          </a:p>
        </p:txBody>
      </p:sp>
    </p:spTree>
    <p:extLst>
      <p:ext uri="{BB962C8B-B14F-4D97-AF65-F5344CB8AC3E}">
        <p14:creationId xmlns:p14="http://schemas.microsoft.com/office/powerpoint/2010/main" val="278730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1C434D-EDBA-94B0-4518-859F2E44C7E7}"/>
              </a:ext>
            </a:extLst>
          </p:cNvPr>
          <p:cNvSpPr/>
          <p:nvPr/>
        </p:nvSpPr>
        <p:spPr>
          <a:xfrm>
            <a:off x="0" y="1"/>
            <a:ext cx="9144000" cy="134210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29BC58-D756-9481-0CFC-C4850537418F}"/>
              </a:ext>
            </a:extLst>
          </p:cNvPr>
          <p:cNvSpPr txBox="1"/>
          <p:nvPr/>
        </p:nvSpPr>
        <p:spPr>
          <a:xfrm>
            <a:off x="353961" y="353962"/>
            <a:ext cx="5383161" cy="646331"/>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Methods</a:t>
            </a:r>
          </a:p>
        </p:txBody>
      </p:sp>
      <p:sp>
        <p:nvSpPr>
          <p:cNvPr id="9" name="Rectangle 8">
            <a:extLst>
              <a:ext uri="{FF2B5EF4-FFF2-40B4-BE49-F238E27FC236}">
                <a16:creationId xmlns:a16="http://schemas.microsoft.com/office/drawing/2014/main" id="{95327C04-5D75-DDA0-9C3A-A59437DD6A0E}"/>
              </a:ext>
            </a:extLst>
          </p:cNvPr>
          <p:cNvSpPr/>
          <p:nvPr/>
        </p:nvSpPr>
        <p:spPr>
          <a:xfrm>
            <a:off x="3893574" y="5442155"/>
            <a:ext cx="5250426" cy="106188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Logo&#10;&#10;Description automatically generated">
            <a:extLst>
              <a:ext uri="{FF2B5EF4-FFF2-40B4-BE49-F238E27FC236}">
                <a16:creationId xmlns:a16="http://schemas.microsoft.com/office/drawing/2014/main" id="{DAC2CF63-335F-AF23-529D-2D71E855FB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6362" y="5477440"/>
            <a:ext cx="870155" cy="1045084"/>
          </a:xfrm>
        </p:spPr>
      </p:pic>
      <p:sp>
        <p:nvSpPr>
          <p:cNvPr id="10" name="TextBox 9">
            <a:extLst>
              <a:ext uri="{FF2B5EF4-FFF2-40B4-BE49-F238E27FC236}">
                <a16:creationId xmlns:a16="http://schemas.microsoft.com/office/drawing/2014/main" id="{2E6B5637-6B97-F7DF-906C-4B1E2A57C02A}"/>
              </a:ext>
            </a:extLst>
          </p:cNvPr>
          <p:cNvSpPr txBox="1"/>
          <p:nvPr/>
        </p:nvSpPr>
        <p:spPr>
          <a:xfrm>
            <a:off x="4041058" y="5515898"/>
            <a:ext cx="3458869" cy="738664"/>
          </a:xfrm>
          <a:prstGeom prst="rect">
            <a:avLst/>
          </a:prstGeom>
          <a:noFill/>
        </p:spPr>
        <p:txBody>
          <a:bodyPr wrap="square" rtlCol="0">
            <a:spAutoFit/>
          </a:bodyPr>
          <a:lstStyle/>
          <a:p>
            <a:r>
              <a:rPr lang="en-US" sz="1400" dirty="0">
                <a:solidFill>
                  <a:schemeClr val="bg1"/>
                </a:solidFill>
                <a:latin typeface="Gill Sans MT" panose="020B0502020104020203" pitchFamily="34" charset="0"/>
              </a:rPr>
              <a:t>The Ageing and Health Cohort: https://ki.se/en/imm/the-ageing-population</a:t>
            </a:r>
          </a:p>
          <a:p>
            <a:r>
              <a:rPr lang="en-US" sz="1400" dirty="0" err="1">
                <a:solidFill>
                  <a:schemeClr val="bg1"/>
                </a:solidFill>
                <a:latin typeface="Gill Sans MT" panose="020B0502020104020203" pitchFamily="34" charset="0"/>
              </a:rPr>
              <a:t>Wändell</a:t>
            </a:r>
            <a:r>
              <a:rPr lang="en-US" sz="1400" dirty="0">
                <a:solidFill>
                  <a:schemeClr val="bg1"/>
                </a:solidFill>
                <a:latin typeface="Gill Sans MT" panose="020B0502020104020203" pitchFamily="34" charset="0"/>
              </a:rPr>
              <a:t> et al. 2021</a:t>
            </a:r>
          </a:p>
        </p:txBody>
      </p:sp>
      <p:sp>
        <p:nvSpPr>
          <p:cNvPr id="12" name="TextBox 11">
            <a:extLst>
              <a:ext uri="{FF2B5EF4-FFF2-40B4-BE49-F238E27FC236}">
                <a16:creationId xmlns:a16="http://schemas.microsoft.com/office/drawing/2014/main" id="{5AFDC153-911A-A791-F0D5-782E8422B418}"/>
              </a:ext>
            </a:extLst>
          </p:cNvPr>
          <p:cNvSpPr txBox="1"/>
          <p:nvPr/>
        </p:nvSpPr>
        <p:spPr>
          <a:xfrm>
            <a:off x="353961" y="1408107"/>
            <a:ext cx="8642556" cy="4846455"/>
          </a:xfrm>
          <a:prstGeom prst="rect">
            <a:avLst/>
          </a:prstGeom>
          <a:noFill/>
        </p:spPr>
        <p:txBody>
          <a:bodyPr wrap="square" rtlCol="0">
            <a:spAutoFit/>
          </a:bodyPr>
          <a:lstStyle/>
          <a:p>
            <a:pPr>
              <a:lnSpc>
                <a:spcPct val="150000"/>
              </a:lnSpc>
            </a:pPr>
            <a:r>
              <a:rPr lang="en-US" sz="2000" u="sng" dirty="0">
                <a:latin typeface="Gill Sans MT" panose="020B0502020104020203" pitchFamily="34" charset="0"/>
              </a:rPr>
              <a:t>Study population: </a:t>
            </a:r>
            <a:r>
              <a:rPr lang="en-US" sz="2000" dirty="0">
                <a:latin typeface="Gill Sans MT" panose="020B0502020104020203" pitchFamily="34" charset="0"/>
              </a:rPr>
              <a:t>Individuals from 70 years and above with a fragility fracture within 5 years.</a:t>
            </a:r>
          </a:p>
          <a:p>
            <a:pPr>
              <a:lnSpc>
                <a:spcPct val="150000"/>
              </a:lnSpc>
            </a:pPr>
            <a:r>
              <a:rPr lang="en-US" sz="2000" u="sng" dirty="0">
                <a:latin typeface="Gill Sans MT" panose="020B0502020104020203" pitchFamily="34" charset="0"/>
              </a:rPr>
              <a:t>Sources: </a:t>
            </a:r>
            <a:r>
              <a:rPr lang="en-US" sz="2000" dirty="0">
                <a:latin typeface="Gill Sans MT" panose="020B0502020104020203" pitchFamily="34" charset="0"/>
              </a:rPr>
              <a:t>the National patient register, the Cause of death register, the LISA register and the Prescribed drugs register. </a:t>
            </a:r>
          </a:p>
          <a:p>
            <a:pPr>
              <a:lnSpc>
                <a:spcPct val="150000"/>
              </a:lnSpc>
            </a:pPr>
            <a:r>
              <a:rPr lang="en-US" sz="2000" u="sng" dirty="0">
                <a:latin typeface="Gill Sans MT" panose="020B0502020104020203" pitchFamily="34" charset="0"/>
              </a:rPr>
              <a:t>Time period: </a:t>
            </a:r>
            <a:r>
              <a:rPr lang="en-US" sz="2000" dirty="0">
                <a:latin typeface="Gill Sans MT" panose="020B0502020104020203" pitchFamily="34" charset="0"/>
              </a:rPr>
              <a:t>2007-2020</a:t>
            </a:r>
          </a:p>
          <a:p>
            <a:pPr>
              <a:lnSpc>
                <a:spcPct val="150000"/>
              </a:lnSpc>
            </a:pPr>
            <a:r>
              <a:rPr lang="en-US" sz="2000" u="sng" dirty="0">
                <a:latin typeface="Gill Sans MT" panose="020B0502020104020203" pitchFamily="34" charset="0"/>
              </a:rPr>
              <a:t>Definition of fragility fracture: </a:t>
            </a:r>
            <a:r>
              <a:rPr lang="en-US" sz="2000" dirty="0">
                <a:latin typeface="Gill Sans MT" panose="020B0502020104020203" pitchFamily="34" charset="0"/>
              </a:rPr>
              <a:t>humerus, (S42.2–S42.4), lower forearm (S52.5 and S52.6); hip (S72.0–S72.2), or vertebral (S12, S22.0, S22.1, S32.0 and T08)</a:t>
            </a:r>
          </a:p>
          <a:p>
            <a:pPr fontAlgn="t">
              <a:lnSpc>
                <a:spcPct val="107000"/>
              </a:lnSpc>
              <a:spcAft>
                <a:spcPts val="800"/>
              </a:spcAft>
            </a:pPr>
            <a:r>
              <a:rPr lang="en-US" sz="2000" u="sng" dirty="0">
                <a:latin typeface="Gill Sans MT" panose="020B0502020104020203" pitchFamily="34" charset="0"/>
              </a:rPr>
              <a:t>Definition of osteoporosis medication: </a:t>
            </a:r>
            <a:r>
              <a:rPr lang="en-US" sz="2000" dirty="0">
                <a:solidFill>
                  <a:srgbClr val="000000"/>
                </a:solidFill>
                <a:latin typeface="Gill Sans MT" panose="020B0502020104020203" pitchFamily="34" charset="0"/>
                <a:ea typeface="Times New Roman" panose="02020603050405020304" pitchFamily="18" charset="0"/>
                <a:cs typeface="Calibri" panose="020F0502020204030204" pitchFamily="34" charset="0"/>
              </a:rPr>
              <a:t>Bisphosphonates, Denosumab, Strontium ranelate and Parathyroid </a:t>
            </a:r>
            <a:r>
              <a:rPr lang="en-US" sz="2000" b="0" i="0" u="none" strike="noStrike" kern="12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hormones</a:t>
            </a:r>
          </a:p>
          <a:p>
            <a:pPr fontAlgn="t">
              <a:lnSpc>
                <a:spcPct val="107000"/>
              </a:lnSpc>
              <a:spcAft>
                <a:spcPts val="800"/>
              </a:spcAft>
            </a:pPr>
            <a:r>
              <a:rPr lang="en-US" sz="2000" dirty="0">
                <a:solidFill>
                  <a:srgbClr val="000000"/>
                </a:solidFill>
                <a:latin typeface="Gill Sans MT" panose="020B0502020104020203" pitchFamily="34" charset="0"/>
                <a:cs typeface="Calibri" panose="020F0502020204030204" pitchFamily="34" charset="0"/>
              </a:rPr>
              <a:t>(Alt: Estrogens, Vitamin D and </a:t>
            </a:r>
          </a:p>
          <a:p>
            <a:pPr fontAlgn="t">
              <a:lnSpc>
                <a:spcPct val="107000"/>
              </a:lnSpc>
              <a:spcAft>
                <a:spcPts val="800"/>
              </a:spcAft>
            </a:pPr>
            <a:r>
              <a:rPr lang="en-US" sz="2000" dirty="0">
                <a:solidFill>
                  <a:srgbClr val="000000"/>
                </a:solidFill>
                <a:latin typeface="Gill Sans MT" panose="020B0502020104020203" pitchFamily="34" charset="0"/>
                <a:cs typeface="Calibri" panose="020F0502020204030204" pitchFamily="34" charset="0"/>
              </a:rPr>
              <a:t>Calcium)</a:t>
            </a:r>
            <a:endParaRPr lang="en-US" sz="2000" b="0" i="0" u="none" strike="noStrike" dirty="0">
              <a:effectLst/>
              <a:latin typeface="Gill Sans MT" panose="020B0502020104020203" pitchFamily="34" charset="0"/>
            </a:endParaRPr>
          </a:p>
        </p:txBody>
      </p:sp>
    </p:spTree>
    <p:extLst>
      <p:ext uri="{BB962C8B-B14F-4D97-AF65-F5344CB8AC3E}">
        <p14:creationId xmlns:p14="http://schemas.microsoft.com/office/powerpoint/2010/main" val="122733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1C434D-EDBA-94B0-4518-859F2E44C7E7}"/>
              </a:ext>
            </a:extLst>
          </p:cNvPr>
          <p:cNvSpPr/>
          <p:nvPr/>
        </p:nvSpPr>
        <p:spPr>
          <a:xfrm>
            <a:off x="0" y="1"/>
            <a:ext cx="9144000" cy="134210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29BC58-D756-9481-0CFC-C4850537418F}"/>
              </a:ext>
            </a:extLst>
          </p:cNvPr>
          <p:cNvSpPr txBox="1"/>
          <p:nvPr/>
        </p:nvSpPr>
        <p:spPr>
          <a:xfrm>
            <a:off x="353961" y="353962"/>
            <a:ext cx="5383161" cy="646331"/>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Results</a:t>
            </a:r>
          </a:p>
        </p:txBody>
      </p:sp>
      <p:pic>
        <p:nvPicPr>
          <p:cNvPr id="8" name="Content Placeholder 7" descr="Logo&#10;&#10;Description automatically generated">
            <a:extLst>
              <a:ext uri="{FF2B5EF4-FFF2-40B4-BE49-F238E27FC236}">
                <a16:creationId xmlns:a16="http://schemas.microsoft.com/office/drawing/2014/main" id="{DAC2CF63-335F-AF23-529D-2D71E855FB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6362" y="5477440"/>
            <a:ext cx="870155" cy="1045084"/>
          </a:xfrm>
        </p:spPr>
      </p:pic>
      <p:sp>
        <p:nvSpPr>
          <p:cNvPr id="10" name="TextBox 9">
            <a:extLst>
              <a:ext uri="{FF2B5EF4-FFF2-40B4-BE49-F238E27FC236}">
                <a16:creationId xmlns:a16="http://schemas.microsoft.com/office/drawing/2014/main" id="{2E6B5637-6B97-F7DF-906C-4B1E2A57C02A}"/>
              </a:ext>
            </a:extLst>
          </p:cNvPr>
          <p:cNvSpPr txBox="1"/>
          <p:nvPr/>
        </p:nvSpPr>
        <p:spPr>
          <a:xfrm>
            <a:off x="4041058" y="5515898"/>
            <a:ext cx="2330245" cy="307777"/>
          </a:xfrm>
          <a:prstGeom prst="rect">
            <a:avLst/>
          </a:prstGeom>
          <a:noFill/>
        </p:spPr>
        <p:txBody>
          <a:bodyPr wrap="square" rtlCol="0">
            <a:spAutoFit/>
          </a:bodyPr>
          <a:lstStyle/>
          <a:p>
            <a:r>
              <a:rPr lang="en-US" sz="1400" dirty="0">
                <a:solidFill>
                  <a:schemeClr val="bg1"/>
                </a:solidFill>
                <a:latin typeface="Gill Sans MT" panose="020B0502020104020203" pitchFamily="34" charset="0"/>
              </a:rPr>
              <a:t>references</a:t>
            </a:r>
          </a:p>
        </p:txBody>
      </p:sp>
      <p:sp>
        <p:nvSpPr>
          <p:cNvPr id="12" name="TextBox 11">
            <a:extLst>
              <a:ext uri="{FF2B5EF4-FFF2-40B4-BE49-F238E27FC236}">
                <a16:creationId xmlns:a16="http://schemas.microsoft.com/office/drawing/2014/main" id="{5AFDC153-911A-A791-F0D5-782E8422B418}"/>
              </a:ext>
            </a:extLst>
          </p:cNvPr>
          <p:cNvSpPr txBox="1"/>
          <p:nvPr/>
        </p:nvSpPr>
        <p:spPr>
          <a:xfrm>
            <a:off x="381581" y="2327637"/>
            <a:ext cx="2873981" cy="923330"/>
          </a:xfrm>
          <a:prstGeom prst="rect">
            <a:avLst/>
          </a:prstGeom>
          <a:noFill/>
        </p:spPr>
        <p:txBody>
          <a:bodyPr wrap="square" rtlCol="0">
            <a:spAutoFit/>
          </a:bodyPr>
          <a:lstStyle/>
          <a:p>
            <a:pPr>
              <a:lnSpc>
                <a:spcPct val="150000"/>
              </a:lnSpc>
            </a:pPr>
            <a:r>
              <a:rPr lang="en-US" sz="2000" dirty="0">
                <a:latin typeface="Gill Sans MT" panose="020B0502020104020203" pitchFamily="34" charset="0"/>
              </a:rPr>
              <a:t>Time trends</a:t>
            </a:r>
          </a:p>
          <a:p>
            <a:endParaRPr lang="en-US" sz="2400" dirty="0">
              <a:latin typeface="Gill Sans MT" panose="020B0502020104020203" pitchFamily="34" charset="0"/>
            </a:endParaRPr>
          </a:p>
        </p:txBody>
      </p:sp>
      <p:pic>
        <p:nvPicPr>
          <p:cNvPr id="9" name="Picture 8">
            <a:extLst>
              <a:ext uri="{FF2B5EF4-FFF2-40B4-BE49-F238E27FC236}">
                <a16:creationId xmlns:a16="http://schemas.microsoft.com/office/drawing/2014/main" id="{E57B3AD3-2316-FC9F-D6F9-F9EBB037DCE8}"/>
              </a:ext>
            </a:extLst>
          </p:cNvPr>
          <p:cNvPicPr>
            <a:picLocks noChangeAspect="1"/>
          </p:cNvPicPr>
          <p:nvPr/>
        </p:nvPicPr>
        <p:blipFill>
          <a:blip r:embed="rId4"/>
          <a:stretch>
            <a:fillRect/>
          </a:stretch>
        </p:blipFill>
        <p:spPr>
          <a:xfrm>
            <a:off x="2619368" y="1455082"/>
            <a:ext cx="6143051" cy="2425807"/>
          </a:xfrm>
          <a:prstGeom prst="rect">
            <a:avLst/>
          </a:prstGeom>
        </p:spPr>
      </p:pic>
      <p:graphicFrame>
        <p:nvGraphicFramePr>
          <p:cNvPr id="15" name="Table 14">
            <a:extLst>
              <a:ext uri="{FF2B5EF4-FFF2-40B4-BE49-F238E27FC236}">
                <a16:creationId xmlns:a16="http://schemas.microsoft.com/office/drawing/2014/main" id="{8AAEB3CC-8E9B-E2F6-44BA-1B1E9175B466}"/>
              </a:ext>
            </a:extLst>
          </p:cNvPr>
          <p:cNvGraphicFramePr>
            <a:graphicFrameLocks noGrp="1"/>
          </p:cNvGraphicFramePr>
          <p:nvPr>
            <p:extLst>
              <p:ext uri="{D42A27DB-BD31-4B8C-83A1-F6EECF244321}">
                <p14:modId xmlns:p14="http://schemas.microsoft.com/office/powerpoint/2010/main" val="1045950341"/>
              </p:ext>
            </p:extLst>
          </p:nvPr>
        </p:nvGraphicFramePr>
        <p:xfrm>
          <a:off x="253568" y="4109642"/>
          <a:ext cx="5008106" cy="2586552"/>
        </p:xfrm>
        <a:graphic>
          <a:graphicData uri="http://schemas.openxmlformats.org/drawingml/2006/table">
            <a:tbl>
              <a:tblPr firstRow="1" firstCol="1" bandRow="1"/>
              <a:tblGrid>
                <a:gridCol w="1900199">
                  <a:extLst>
                    <a:ext uri="{9D8B030D-6E8A-4147-A177-3AD203B41FA5}">
                      <a16:colId xmlns:a16="http://schemas.microsoft.com/office/drawing/2014/main" val="3906137805"/>
                    </a:ext>
                  </a:extLst>
                </a:gridCol>
                <a:gridCol w="1640975">
                  <a:extLst>
                    <a:ext uri="{9D8B030D-6E8A-4147-A177-3AD203B41FA5}">
                      <a16:colId xmlns:a16="http://schemas.microsoft.com/office/drawing/2014/main" val="443048583"/>
                    </a:ext>
                  </a:extLst>
                </a:gridCol>
                <a:gridCol w="1466932">
                  <a:extLst>
                    <a:ext uri="{9D8B030D-6E8A-4147-A177-3AD203B41FA5}">
                      <a16:colId xmlns:a16="http://schemas.microsoft.com/office/drawing/2014/main" val="451885491"/>
                    </a:ext>
                  </a:extLst>
                </a:gridCol>
              </a:tblGrid>
              <a:tr h="404692">
                <a:tc>
                  <a:txBody>
                    <a:bodyPr/>
                    <a:lstStyle/>
                    <a:p>
                      <a:pPr>
                        <a:lnSpc>
                          <a:spcPct val="100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Women </a:t>
                      </a:r>
                      <a:r>
                        <a:rPr lang="en-US" sz="1400" b="0"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n=210,113)</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Men </a:t>
                      </a:r>
                      <a:r>
                        <a:rPr lang="en-US" sz="1400" b="0"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n=84,219)</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664860"/>
                  </a:ext>
                </a:extLst>
              </a:tr>
              <a:tr h="214997">
                <a:tc>
                  <a:txBody>
                    <a:bodyPr/>
                    <a:lstStyle/>
                    <a:p>
                      <a:pPr>
                        <a:lnSpc>
                          <a:spcPct val="107000"/>
                        </a:lnSpc>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Age, in years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18683507"/>
                  </a:ext>
                </a:extLst>
              </a:tr>
              <a:tr h="214997">
                <a:tc>
                  <a:txBody>
                    <a:bodyPr/>
                    <a:lstStyle/>
                    <a:p>
                      <a:pPr>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70-79 </a:t>
                      </a:r>
                    </a:p>
                  </a:txBody>
                  <a:tcPr marL="68580" marR="68580" marT="0" marB="0">
                    <a:lnL>
                      <a:noFill/>
                    </a:lnL>
                    <a:lnR>
                      <a:noFill/>
                    </a:lnR>
                    <a:lnT>
                      <a:noFill/>
                    </a:lnT>
                    <a:lnB>
                      <a:noFill/>
                    </a:lnB>
                  </a:tcPr>
                </a:tc>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Ref.</a:t>
                      </a:r>
                    </a:p>
                  </a:txBody>
                  <a:tcPr marL="68580" marR="68580" marT="0" marB="0">
                    <a:lnL>
                      <a:noFill/>
                    </a:lnL>
                    <a:lnR>
                      <a:noFill/>
                    </a:lnR>
                    <a:lnT>
                      <a:noFill/>
                    </a:lnT>
                    <a:lnB>
                      <a:noFill/>
                    </a:lnB>
                  </a:tcPr>
                </a:tc>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Ref.</a:t>
                      </a:r>
                    </a:p>
                  </a:txBody>
                  <a:tcPr marL="68580" marR="68580" marT="0" marB="0">
                    <a:lnL>
                      <a:noFill/>
                    </a:lnL>
                    <a:lnR>
                      <a:noFill/>
                    </a:lnR>
                    <a:lnT>
                      <a:noFill/>
                    </a:lnT>
                    <a:lnB>
                      <a:noFill/>
                    </a:lnB>
                  </a:tcPr>
                </a:tc>
                <a:extLst>
                  <a:ext uri="{0D108BD9-81ED-4DB2-BD59-A6C34878D82A}">
                    <a16:rowId xmlns:a16="http://schemas.microsoft.com/office/drawing/2014/main" val="3250961498"/>
                  </a:ext>
                </a:extLst>
              </a:tr>
              <a:tr h="214997">
                <a:tc>
                  <a:txBody>
                    <a:bodyPr/>
                    <a:lstStyle/>
                    <a:p>
                      <a:pPr>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80-89  </a:t>
                      </a:r>
                    </a:p>
                  </a:txBody>
                  <a:tcPr marL="68580" marR="68580" marT="0" marB="0">
                    <a:lnL>
                      <a:noFill/>
                    </a:lnL>
                    <a:lnR>
                      <a:noFill/>
                    </a:lnR>
                    <a:lnT>
                      <a:noFill/>
                    </a:lnT>
                    <a:lnB>
                      <a:noFill/>
                    </a:lnB>
                  </a:tcPr>
                </a:tc>
                <a:tc>
                  <a:txBody>
                    <a:bodyPr/>
                    <a:lstStyle/>
                    <a:p>
                      <a:pPr algn="ctr">
                        <a:lnSpc>
                          <a:spcPct val="107000"/>
                        </a:lnSpc>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0.75 (0.73-0.77)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0.94 (0.88-0.99)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58568800"/>
                  </a:ext>
                </a:extLst>
              </a:tr>
              <a:tr h="214997">
                <a:tc>
                  <a:txBody>
                    <a:bodyPr/>
                    <a:lstStyle/>
                    <a:p>
                      <a:pPr>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90+</a:t>
                      </a:r>
                    </a:p>
                  </a:txBody>
                  <a:tcPr marL="68580" marR="68580" marT="0" marB="0">
                    <a:lnL>
                      <a:noFill/>
                    </a:lnL>
                    <a:lnR>
                      <a:noFill/>
                    </a:lnR>
                    <a:lnT>
                      <a:noFill/>
                    </a:lnT>
                    <a:lnB>
                      <a:noFill/>
                    </a:lnB>
                  </a:tcPr>
                </a:tc>
                <a:tc>
                  <a:txBody>
                    <a:bodyPr/>
                    <a:lstStyle/>
                    <a:p>
                      <a:pPr algn="ctr">
                        <a:lnSpc>
                          <a:spcPct val="107000"/>
                        </a:lnSpc>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0.29 (0.28-0.30)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0.46 (0.41-0.51)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75092512"/>
                  </a:ext>
                </a:extLst>
              </a:tr>
              <a:tr h="214997">
                <a:tc>
                  <a:txBody>
                    <a:bodyPr/>
                    <a:lstStyle/>
                    <a:p>
                      <a:pPr>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Living alone</a:t>
                      </a:r>
                    </a:p>
                  </a:txBody>
                  <a:tcPr marL="68580" marR="68580" marT="0" marB="0">
                    <a:lnL>
                      <a:noFill/>
                    </a:lnL>
                    <a:lnR>
                      <a:noFill/>
                    </a:lnR>
                    <a:lnT>
                      <a:noFill/>
                    </a:lnT>
                    <a:lnB>
                      <a:noFill/>
                    </a:lnB>
                  </a:tcPr>
                </a:tc>
                <a:tc>
                  <a:txBody>
                    <a:bodyPr/>
                    <a:lstStyle/>
                    <a:p>
                      <a:pPr algn="ctr">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Ref.</a:t>
                      </a:r>
                    </a:p>
                  </a:txBody>
                  <a:tcPr marL="68580" marR="68580" marT="0" marB="0">
                    <a:lnL>
                      <a:noFill/>
                    </a:lnL>
                    <a:lnR>
                      <a:noFill/>
                    </a:lnR>
                    <a:lnT>
                      <a:noFill/>
                    </a:lnT>
                    <a:lnB>
                      <a:noFill/>
                    </a:lnB>
                  </a:tcPr>
                </a:tc>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Ref.</a:t>
                      </a:r>
                    </a:p>
                  </a:txBody>
                  <a:tcPr marL="68580" marR="68580" marT="0" marB="0">
                    <a:lnL>
                      <a:noFill/>
                    </a:lnL>
                    <a:lnR>
                      <a:noFill/>
                    </a:lnR>
                    <a:lnT>
                      <a:noFill/>
                    </a:lnT>
                    <a:lnB>
                      <a:noFill/>
                    </a:lnB>
                  </a:tcPr>
                </a:tc>
                <a:extLst>
                  <a:ext uri="{0D108BD9-81ED-4DB2-BD59-A6C34878D82A}">
                    <a16:rowId xmlns:a16="http://schemas.microsoft.com/office/drawing/2014/main" val="2846975669"/>
                  </a:ext>
                </a:extLst>
              </a:tr>
              <a:tr h="214997">
                <a:tc>
                  <a:txBody>
                    <a:bodyPr/>
                    <a:lstStyle/>
                    <a:p>
                      <a:pPr>
                        <a:lnSpc>
                          <a:spcPct val="107000"/>
                        </a:lnSpc>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Living with someone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1.16 (1.13-1.19)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1.17 (1.11-1.24)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45346673"/>
                  </a:ext>
                </a:extLst>
              </a:tr>
              <a:tr h="214997">
                <a:tc>
                  <a:txBody>
                    <a:bodyPr/>
                    <a:lstStyle/>
                    <a:p>
                      <a:pPr>
                        <a:lnSpc>
                          <a:spcPct val="107000"/>
                        </a:lnSpc>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Education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3850981483"/>
                  </a:ext>
                </a:extLst>
              </a:tr>
              <a:tr h="214997">
                <a:tc>
                  <a:txBody>
                    <a:bodyPr/>
                    <a:lstStyle/>
                    <a:p>
                      <a:pPr>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Primary</a:t>
                      </a:r>
                    </a:p>
                  </a:txBody>
                  <a:tcPr marL="68580" marR="68580" marT="0" marB="0">
                    <a:lnL>
                      <a:noFill/>
                    </a:lnL>
                    <a:lnR>
                      <a:noFill/>
                    </a:lnR>
                    <a:lnT>
                      <a:noFill/>
                    </a:lnT>
                    <a:lnB>
                      <a:noFill/>
                    </a:lnB>
                  </a:tcPr>
                </a:tc>
                <a:tc>
                  <a:txBody>
                    <a:bodyPr/>
                    <a:lstStyle/>
                    <a:p>
                      <a:pPr algn="ctr">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Ref.</a:t>
                      </a:r>
                    </a:p>
                  </a:txBody>
                  <a:tcPr marL="68580" marR="68580" marT="0" marB="0">
                    <a:lnL>
                      <a:noFill/>
                    </a:lnL>
                    <a:lnR>
                      <a:noFill/>
                    </a:lnR>
                    <a:lnT>
                      <a:noFill/>
                    </a:lnT>
                    <a:lnB>
                      <a:noFill/>
                    </a:lnB>
                  </a:tcPr>
                </a:tc>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Ref.</a:t>
                      </a:r>
                    </a:p>
                  </a:txBody>
                  <a:tcPr marL="68580" marR="68580" marT="0" marB="0">
                    <a:lnL>
                      <a:noFill/>
                    </a:lnL>
                    <a:lnR>
                      <a:noFill/>
                    </a:lnR>
                    <a:lnT>
                      <a:noFill/>
                    </a:lnT>
                    <a:lnB>
                      <a:noFill/>
                    </a:lnB>
                  </a:tcPr>
                </a:tc>
                <a:extLst>
                  <a:ext uri="{0D108BD9-81ED-4DB2-BD59-A6C34878D82A}">
                    <a16:rowId xmlns:a16="http://schemas.microsoft.com/office/drawing/2014/main" val="2907814127"/>
                  </a:ext>
                </a:extLst>
              </a:tr>
              <a:tr h="214997">
                <a:tc>
                  <a:txBody>
                    <a:bodyPr/>
                    <a:lstStyle/>
                    <a:p>
                      <a:pPr>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Secondary</a:t>
                      </a:r>
                    </a:p>
                  </a:txBody>
                  <a:tcPr marL="68580" marR="68580" marT="0" marB="0">
                    <a:lnL>
                      <a:noFill/>
                    </a:lnL>
                    <a:lnR>
                      <a:noFill/>
                    </a:lnR>
                    <a:lnT>
                      <a:noFill/>
                    </a:lnT>
                    <a:lnB>
                      <a:noFill/>
                    </a:lnB>
                  </a:tcPr>
                </a:tc>
                <a:tc>
                  <a:txBody>
                    <a:bodyPr/>
                    <a:lstStyle/>
                    <a:p>
                      <a:pPr algn="ctr">
                        <a:lnSpc>
                          <a:spcPct val="107000"/>
                        </a:lnSpc>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1.10 (1.07-1.14)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1.05 (0.99-1.12)</a:t>
                      </a:r>
                    </a:p>
                  </a:txBody>
                  <a:tcPr marL="68580" marR="68580" marT="0" marB="0">
                    <a:lnL>
                      <a:noFill/>
                    </a:lnL>
                    <a:lnR>
                      <a:noFill/>
                    </a:lnR>
                    <a:lnT>
                      <a:noFill/>
                    </a:lnT>
                    <a:lnB>
                      <a:noFill/>
                    </a:lnB>
                  </a:tcPr>
                </a:tc>
                <a:extLst>
                  <a:ext uri="{0D108BD9-81ED-4DB2-BD59-A6C34878D82A}">
                    <a16:rowId xmlns:a16="http://schemas.microsoft.com/office/drawing/2014/main" val="3858094106"/>
                  </a:ext>
                </a:extLst>
              </a:tr>
              <a:tr h="214997">
                <a:tc>
                  <a:txBody>
                    <a:bodyPr/>
                    <a:lstStyle/>
                    <a:p>
                      <a:pPr>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University</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1.18 (1.14-1.22)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1.07 (0.99-1.15)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097446"/>
                  </a:ext>
                </a:extLst>
              </a:tr>
            </a:tbl>
          </a:graphicData>
        </a:graphic>
      </p:graphicFrame>
      <p:sp>
        <p:nvSpPr>
          <p:cNvPr id="17" name="TextBox 16">
            <a:extLst>
              <a:ext uri="{FF2B5EF4-FFF2-40B4-BE49-F238E27FC236}">
                <a16:creationId xmlns:a16="http://schemas.microsoft.com/office/drawing/2014/main" id="{BC5EB5FD-9C1B-602B-9BA4-6DA74D46770D}"/>
              </a:ext>
            </a:extLst>
          </p:cNvPr>
          <p:cNvSpPr txBox="1"/>
          <p:nvPr/>
        </p:nvSpPr>
        <p:spPr>
          <a:xfrm>
            <a:off x="6539271" y="4984319"/>
            <a:ext cx="2242771" cy="1015663"/>
          </a:xfrm>
          <a:prstGeom prst="rect">
            <a:avLst/>
          </a:prstGeom>
          <a:noFill/>
        </p:spPr>
        <p:txBody>
          <a:bodyPr wrap="square" rtlCol="0">
            <a:spAutoFit/>
          </a:bodyPr>
          <a:lstStyle/>
          <a:p>
            <a:r>
              <a:rPr lang="en-US" sz="2000" dirty="0">
                <a:latin typeface="Gill Sans MT" panose="020B0502020104020203" pitchFamily="34" charset="0"/>
              </a:rPr>
              <a:t>Sociodemographic factors associated to prescription</a:t>
            </a:r>
          </a:p>
        </p:txBody>
      </p:sp>
      <p:sp>
        <p:nvSpPr>
          <p:cNvPr id="18" name="Arrow: Right 17">
            <a:extLst>
              <a:ext uri="{FF2B5EF4-FFF2-40B4-BE49-F238E27FC236}">
                <a16:creationId xmlns:a16="http://schemas.microsoft.com/office/drawing/2014/main" id="{BB44CA8E-E71F-C278-1D25-77163CB0B628}"/>
              </a:ext>
            </a:extLst>
          </p:cNvPr>
          <p:cNvSpPr/>
          <p:nvPr/>
        </p:nvSpPr>
        <p:spPr>
          <a:xfrm>
            <a:off x="1999281" y="2566951"/>
            <a:ext cx="852407" cy="202068"/>
          </a:xfrm>
          <a:prstGeom prst="rightArrow">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7BC7EB6A-E602-CC5D-3005-78749E9015B8}"/>
              </a:ext>
            </a:extLst>
          </p:cNvPr>
          <p:cNvSpPr/>
          <p:nvPr/>
        </p:nvSpPr>
        <p:spPr>
          <a:xfrm rot="10800000">
            <a:off x="5472389" y="5414864"/>
            <a:ext cx="852407" cy="202068"/>
          </a:xfrm>
          <a:prstGeom prst="rightArrow">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ABB7480-DB72-BF94-9476-006A5E421FE5}"/>
              </a:ext>
            </a:extLst>
          </p:cNvPr>
          <p:cNvSpPr/>
          <p:nvPr/>
        </p:nvSpPr>
        <p:spPr>
          <a:xfrm>
            <a:off x="141232" y="3869405"/>
            <a:ext cx="8749199" cy="2903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4F08340-9191-D77A-F060-08E37DAFC18F}"/>
              </a:ext>
            </a:extLst>
          </p:cNvPr>
          <p:cNvSpPr txBox="1"/>
          <p:nvPr/>
        </p:nvSpPr>
        <p:spPr>
          <a:xfrm>
            <a:off x="5757983" y="2473780"/>
            <a:ext cx="1133626" cy="46166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p:spPr>
        <p:txBody>
          <a:bodyPr wrap="square" rtlCol="0">
            <a:spAutoFit/>
          </a:bodyPr>
          <a:lstStyle/>
          <a:p>
            <a:pPr algn="ctr"/>
            <a:r>
              <a:rPr lang="en-US" sz="2400" dirty="0">
                <a:solidFill>
                  <a:schemeClr val="bg1"/>
                </a:solidFill>
                <a:latin typeface="Gill Sans MT" panose="020B0502020104020203" pitchFamily="34" charset="0"/>
              </a:rPr>
              <a:t>17-10%</a:t>
            </a:r>
          </a:p>
        </p:txBody>
      </p:sp>
    </p:spTree>
    <p:extLst>
      <p:ext uri="{BB962C8B-B14F-4D97-AF65-F5344CB8AC3E}">
        <p14:creationId xmlns:p14="http://schemas.microsoft.com/office/powerpoint/2010/main" val="195364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3275-B0FC-3FE8-7A7D-63E0E77B4484}"/>
              </a:ext>
            </a:extLst>
          </p:cNvPr>
          <p:cNvSpPr>
            <a:spLocks noGrp="1"/>
          </p:cNvSpPr>
          <p:nvPr>
            <p:ph type="title"/>
          </p:nvPr>
        </p:nvSpPr>
        <p:spPr>
          <a:xfrm>
            <a:off x="628650" y="984558"/>
            <a:ext cx="7886700" cy="4398603"/>
          </a:xfrm>
        </p:spPr>
        <p:txBody>
          <a:bodyPr>
            <a:normAutofit/>
          </a:bodyPr>
          <a:lstStyle/>
          <a:p>
            <a:pPr algn="ctr"/>
            <a:r>
              <a:rPr lang="en-US" sz="3600" dirty="0">
                <a:solidFill>
                  <a:schemeClr val="bg1"/>
                </a:solidFill>
                <a:latin typeface="Gill Sans MT" panose="020B0502020104020203" pitchFamily="34" charset="0"/>
              </a:rPr>
              <a:t>Prescription proportions are low despite clear benefits and guidelines…</a:t>
            </a:r>
            <a:br>
              <a:rPr lang="en-US" sz="3600" dirty="0">
                <a:solidFill>
                  <a:schemeClr val="bg1"/>
                </a:solidFill>
                <a:latin typeface="Gill Sans MT" panose="020B0502020104020203" pitchFamily="34" charset="0"/>
              </a:rPr>
            </a:br>
            <a:br>
              <a:rPr lang="en-US" sz="3600" dirty="0">
                <a:solidFill>
                  <a:schemeClr val="bg1"/>
                </a:solidFill>
                <a:latin typeface="Gill Sans MT" panose="020B0502020104020203" pitchFamily="34" charset="0"/>
              </a:rPr>
            </a:br>
            <a:r>
              <a:rPr lang="en-US" sz="3600" dirty="0">
                <a:solidFill>
                  <a:schemeClr val="bg1"/>
                </a:solidFill>
                <a:latin typeface="Gill Sans MT" panose="020B0502020104020203" pitchFamily="34" charset="0"/>
              </a:rPr>
              <a:t>How come?</a:t>
            </a:r>
          </a:p>
        </p:txBody>
      </p:sp>
    </p:spTree>
    <p:extLst>
      <p:ext uri="{BB962C8B-B14F-4D97-AF65-F5344CB8AC3E}">
        <p14:creationId xmlns:p14="http://schemas.microsoft.com/office/powerpoint/2010/main" val="158183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1C434D-EDBA-94B0-4518-859F2E44C7E7}"/>
              </a:ext>
            </a:extLst>
          </p:cNvPr>
          <p:cNvSpPr/>
          <p:nvPr/>
        </p:nvSpPr>
        <p:spPr>
          <a:xfrm>
            <a:off x="0" y="1"/>
            <a:ext cx="9144000" cy="134210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29BC58-D756-9481-0CFC-C4850537418F}"/>
              </a:ext>
            </a:extLst>
          </p:cNvPr>
          <p:cNvSpPr txBox="1"/>
          <p:nvPr/>
        </p:nvSpPr>
        <p:spPr>
          <a:xfrm>
            <a:off x="353961" y="353962"/>
            <a:ext cx="5383161" cy="646331"/>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Issue 1</a:t>
            </a:r>
          </a:p>
        </p:txBody>
      </p:sp>
      <p:sp>
        <p:nvSpPr>
          <p:cNvPr id="9" name="Rectangle 8">
            <a:extLst>
              <a:ext uri="{FF2B5EF4-FFF2-40B4-BE49-F238E27FC236}">
                <a16:creationId xmlns:a16="http://schemas.microsoft.com/office/drawing/2014/main" id="{95327C04-5D75-DDA0-9C3A-A59437DD6A0E}"/>
              </a:ext>
            </a:extLst>
          </p:cNvPr>
          <p:cNvSpPr/>
          <p:nvPr/>
        </p:nvSpPr>
        <p:spPr>
          <a:xfrm>
            <a:off x="3893574" y="5442155"/>
            <a:ext cx="5250426" cy="106188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Logo&#10;&#10;Description automatically generated">
            <a:extLst>
              <a:ext uri="{FF2B5EF4-FFF2-40B4-BE49-F238E27FC236}">
                <a16:creationId xmlns:a16="http://schemas.microsoft.com/office/drawing/2014/main" id="{DAC2CF63-335F-AF23-529D-2D71E855FB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6362" y="5477440"/>
            <a:ext cx="870155" cy="1045084"/>
          </a:xfrm>
        </p:spPr>
      </p:pic>
      <p:sp>
        <p:nvSpPr>
          <p:cNvPr id="10" name="TextBox 9">
            <a:extLst>
              <a:ext uri="{FF2B5EF4-FFF2-40B4-BE49-F238E27FC236}">
                <a16:creationId xmlns:a16="http://schemas.microsoft.com/office/drawing/2014/main" id="{2E6B5637-6B97-F7DF-906C-4B1E2A57C02A}"/>
              </a:ext>
            </a:extLst>
          </p:cNvPr>
          <p:cNvSpPr txBox="1"/>
          <p:nvPr/>
        </p:nvSpPr>
        <p:spPr>
          <a:xfrm>
            <a:off x="4041058" y="5515898"/>
            <a:ext cx="2330245" cy="307777"/>
          </a:xfrm>
          <a:prstGeom prst="rect">
            <a:avLst/>
          </a:prstGeom>
          <a:noFill/>
        </p:spPr>
        <p:txBody>
          <a:bodyPr wrap="square" rtlCol="0">
            <a:spAutoFit/>
          </a:bodyPr>
          <a:lstStyle/>
          <a:p>
            <a:r>
              <a:rPr lang="en-US" sz="1400" dirty="0">
                <a:solidFill>
                  <a:schemeClr val="bg1"/>
                </a:solidFill>
                <a:latin typeface="Gill Sans MT" panose="020B0502020104020203" pitchFamily="34" charset="0"/>
              </a:rPr>
              <a:t>references</a:t>
            </a:r>
          </a:p>
        </p:txBody>
      </p:sp>
      <p:sp>
        <p:nvSpPr>
          <p:cNvPr id="12" name="TextBox 11">
            <a:extLst>
              <a:ext uri="{FF2B5EF4-FFF2-40B4-BE49-F238E27FC236}">
                <a16:creationId xmlns:a16="http://schemas.microsoft.com/office/drawing/2014/main" id="{5AFDC153-911A-A791-F0D5-782E8422B418}"/>
              </a:ext>
            </a:extLst>
          </p:cNvPr>
          <p:cNvSpPr txBox="1"/>
          <p:nvPr/>
        </p:nvSpPr>
        <p:spPr>
          <a:xfrm>
            <a:off x="265955" y="3945337"/>
            <a:ext cx="3084945" cy="707886"/>
          </a:xfrm>
          <a:prstGeom prst="rect">
            <a:avLst/>
          </a:prstGeom>
          <a:noFill/>
        </p:spPr>
        <p:txBody>
          <a:bodyPr wrap="square" rtlCol="0">
            <a:spAutoFit/>
          </a:bodyPr>
          <a:lstStyle/>
          <a:p>
            <a:r>
              <a:rPr lang="en-US" sz="2000" dirty="0">
                <a:latin typeface="Gill Sans MT" panose="020B0502020104020203" pitchFamily="34" charset="0"/>
              </a:rPr>
              <a:t>Prescription before and after a fragility fracture</a:t>
            </a:r>
          </a:p>
        </p:txBody>
      </p:sp>
      <p:pic>
        <p:nvPicPr>
          <p:cNvPr id="13" name="Picture 12" descr="Chart, treemap chart&#10;&#10;Description automatically generated">
            <a:extLst>
              <a:ext uri="{FF2B5EF4-FFF2-40B4-BE49-F238E27FC236}">
                <a16:creationId xmlns:a16="http://schemas.microsoft.com/office/drawing/2014/main" id="{8544440D-9422-21B8-99B2-0A7716A75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414" y="148814"/>
            <a:ext cx="5914103" cy="6560372"/>
          </a:xfrm>
          <a:prstGeom prst="rect">
            <a:avLst/>
          </a:prstGeom>
        </p:spPr>
      </p:pic>
      <p:sp>
        <p:nvSpPr>
          <p:cNvPr id="2" name="Speech Bubble: Rectangle with Corners Rounded 1">
            <a:extLst>
              <a:ext uri="{FF2B5EF4-FFF2-40B4-BE49-F238E27FC236}">
                <a16:creationId xmlns:a16="http://schemas.microsoft.com/office/drawing/2014/main" id="{D3AB7C90-9F82-ECB9-BF36-5A0A7290D478}"/>
              </a:ext>
            </a:extLst>
          </p:cNvPr>
          <p:cNvSpPr/>
          <p:nvPr/>
        </p:nvSpPr>
        <p:spPr>
          <a:xfrm>
            <a:off x="1829799" y="1889374"/>
            <a:ext cx="2063775" cy="1332855"/>
          </a:xfrm>
          <a:prstGeom prst="wedgeRoundRectCallout">
            <a:avLst>
              <a:gd name="adj1" fmla="val 108257"/>
              <a:gd name="adj2" fmla="val 108031"/>
              <a:gd name="adj3" fmla="val 1666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Gill Sans MT" panose="020B0502020104020203" pitchFamily="34" charset="0"/>
              </a:rPr>
              <a:t>Treatment with calcium and/or vitamin D considered sufficient by health care professionals? </a:t>
            </a:r>
          </a:p>
        </p:txBody>
      </p:sp>
    </p:spTree>
    <p:extLst>
      <p:ext uri="{BB962C8B-B14F-4D97-AF65-F5344CB8AC3E}">
        <p14:creationId xmlns:p14="http://schemas.microsoft.com/office/powerpoint/2010/main" val="21597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1C434D-EDBA-94B0-4518-859F2E44C7E7}"/>
              </a:ext>
            </a:extLst>
          </p:cNvPr>
          <p:cNvSpPr/>
          <p:nvPr/>
        </p:nvSpPr>
        <p:spPr>
          <a:xfrm>
            <a:off x="0" y="1"/>
            <a:ext cx="9144000" cy="1342102"/>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29BC58-D756-9481-0CFC-C4850537418F}"/>
              </a:ext>
            </a:extLst>
          </p:cNvPr>
          <p:cNvSpPr txBox="1"/>
          <p:nvPr/>
        </p:nvSpPr>
        <p:spPr>
          <a:xfrm>
            <a:off x="353961" y="353962"/>
            <a:ext cx="5383161" cy="646331"/>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Issue II </a:t>
            </a:r>
          </a:p>
        </p:txBody>
      </p:sp>
      <p:sp>
        <p:nvSpPr>
          <p:cNvPr id="9" name="Rectangle 8">
            <a:extLst>
              <a:ext uri="{FF2B5EF4-FFF2-40B4-BE49-F238E27FC236}">
                <a16:creationId xmlns:a16="http://schemas.microsoft.com/office/drawing/2014/main" id="{95327C04-5D75-DDA0-9C3A-A59437DD6A0E}"/>
              </a:ext>
            </a:extLst>
          </p:cNvPr>
          <p:cNvSpPr/>
          <p:nvPr/>
        </p:nvSpPr>
        <p:spPr>
          <a:xfrm>
            <a:off x="3893574" y="5442155"/>
            <a:ext cx="5250426" cy="106188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Logo&#10;&#10;Description automatically generated">
            <a:extLst>
              <a:ext uri="{FF2B5EF4-FFF2-40B4-BE49-F238E27FC236}">
                <a16:creationId xmlns:a16="http://schemas.microsoft.com/office/drawing/2014/main" id="{DAC2CF63-335F-AF23-529D-2D71E855FB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6362" y="5477440"/>
            <a:ext cx="870155" cy="1045084"/>
          </a:xfrm>
        </p:spPr>
      </p:pic>
      <p:sp>
        <p:nvSpPr>
          <p:cNvPr id="10" name="TextBox 9">
            <a:extLst>
              <a:ext uri="{FF2B5EF4-FFF2-40B4-BE49-F238E27FC236}">
                <a16:creationId xmlns:a16="http://schemas.microsoft.com/office/drawing/2014/main" id="{2E6B5637-6B97-F7DF-906C-4B1E2A57C02A}"/>
              </a:ext>
            </a:extLst>
          </p:cNvPr>
          <p:cNvSpPr txBox="1"/>
          <p:nvPr/>
        </p:nvSpPr>
        <p:spPr>
          <a:xfrm>
            <a:off x="4087552" y="5749464"/>
            <a:ext cx="2330245" cy="307777"/>
          </a:xfrm>
          <a:prstGeom prst="rect">
            <a:avLst/>
          </a:prstGeom>
          <a:noFill/>
        </p:spPr>
        <p:txBody>
          <a:bodyPr wrap="square" rtlCol="0">
            <a:spAutoFit/>
          </a:bodyPr>
          <a:lstStyle/>
          <a:p>
            <a:r>
              <a:rPr lang="en-US" sz="1400" dirty="0" err="1">
                <a:solidFill>
                  <a:schemeClr val="bg1"/>
                </a:solidFill>
                <a:latin typeface="Gill Sans MT" panose="020B0502020104020203" pitchFamily="34" charset="0"/>
              </a:rPr>
              <a:t>eHälsomyndigheten</a:t>
            </a:r>
            <a:endParaRPr lang="en-US" sz="1400" dirty="0">
              <a:solidFill>
                <a:schemeClr val="bg1"/>
              </a:solidFill>
              <a:latin typeface="Gill Sans MT" panose="020B0502020104020203" pitchFamily="34" charset="0"/>
            </a:endParaRPr>
          </a:p>
        </p:txBody>
      </p:sp>
      <p:sp>
        <p:nvSpPr>
          <p:cNvPr id="3" name="TextBox 2">
            <a:extLst>
              <a:ext uri="{FF2B5EF4-FFF2-40B4-BE49-F238E27FC236}">
                <a16:creationId xmlns:a16="http://schemas.microsoft.com/office/drawing/2014/main" id="{A956ACEE-6397-6495-58E4-A8B77958AD2F}"/>
              </a:ext>
            </a:extLst>
          </p:cNvPr>
          <p:cNvSpPr txBox="1"/>
          <p:nvPr/>
        </p:nvSpPr>
        <p:spPr>
          <a:xfrm>
            <a:off x="353961" y="1691788"/>
            <a:ext cx="8185355" cy="3785652"/>
          </a:xfrm>
          <a:prstGeom prst="rect">
            <a:avLst/>
          </a:prstGeom>
          <a:noFill/>
        </p:spPr>
        <p:txBody>
          <a:bodyPr wrap="square" rtlCol="0">
            <a:spAutoFit/>
          </a:bodyPr>
          <a:lstStyle/>
          <a:p>
            <a:pPr>
              <a:lnSpc>
                <a:spcPct val="150000"/>
              </a:lnSpc>
            </a:pPr>
            <a:r>
              <a:rPr lang="en-US" sz="2400" dirty="0">
                <a:latin typeface="Gill Sans MT" panose="020B0502020104020203" pitchFamily="34" charset="0"/>
              </a:rPr>
              <a:t>Medications given on </a:t>
            </a:r>
            <a:r>
              <a:rPr lang="en-US" sz="2400" b="1" dirty="0">
                <a:latin typeface="Gill Sans MT" panose="020B0502020104020203" pitchFamily="34" charset="0"/>
              </a:rPr>
              <a:t>requisition</a:t>
            </a:r>
          </a:p>
          <a:p>
            <a:pPr>
              <a:lnSpc>
                <a:spcPct val="150000"/>
              </a:lnSpc>
            </a:pPr>
            <a:r>
              <a:rPr lang="en-US" sz="2400" b="1" dirty="0">
                <a:latin typeface="Gill Sans MT" panose="020B0502020104020203" pitchFamily="34" charset="0"/>
              </a:rPr>
              <a:t>-   </a:t>
            </a:r>
            <a:r>
              <a:rPr lang="en-US" sz="2400" dirty="0">
                <a:latin typeface="Gill Sans MT" panose="020B0502020104020203" pitchFamily="34" charset="0"/>
              </a:rPr>
              <a:t>handed out directly at hospitals, primary care and care homes</a:t>
            </a:r>
          </a:p>
          <a:p>
            <a:pPr marL="342900" indent="-342900">
              <a:lnSpc>
                <a:spcPct val="150000"/>
              </a:lnSpc>
              <a:buFontTx/>
              <a:buChar char="-"/>
            </a:pPr>
            <a:r>
              <a:rPr lang="en-US" sz="2400" dirty="0">
                <a:latin typeface="Gill Sans MT" panose="020B0502020104020203" pitchFamily="34" charset="0"/>
              </a:rPr>
              <a:t>especially in the form of injections</a:t>
            </a:r>
          </a:p>
          <a:p>
            <a:pPr marL="342900" indent="-342900">
              <a:lnSpc>
                <a:spcPct val="150000"/>
              </a:lnSpc>
              <a:buFontTx/>
              <a:buChar char="-"/>
            </a:pPr>
            <a:r>
              <a:rPr lang="en-US" sz="2400" dirty="0">
                <a:latin typeface="Gill Sans MT" panose="020B0502020104020203" pitchFamily="34" charset="0"/>
              </a:rPr>
              <a:t>requisition data only available on aggregated level, no individual data</a:t>
            </a:r>
          </a:p>
          <a:p>
            <a:pPr>
              <a:lnSpc>
                <a:spcPct val="150000"/>
              </a:lnSpc>
            </a:pPr>
            <a:endParaRPr lang="en-US" sz="2400" dirty="0">
              <a:latin typeface="Gill Sans MT" panose="020B0502020104020203" pitchFamily="34" charset="0"/>
            </a:endParaRPr>
          </a:p>
          <a:p>
            <a:endParaRPr lang="en-US" sz="2400" dirty="0">
              <a:latin typeface="Gill Sans MT" panose="020B0502020104020203" pitchFamily="34" charset="0"/>
            </a:endParaRPr>
          </a:p>
        </p:txBody>
      </p:sp>
    </p:spTree>
    <p:extLst>
      <p:ext uri="{BB962C8B-B14F-4D97-AF65-F5344CB8AC3E}">
        <p14:creationId xmlns:p14="http://schemas.microsoft.com/office/powerpoint/2010/main" val="2662638716"/>
      </p:ext>
    </p:extLst>
  </p:cSld>
  <p:clrMapOvr>
    <a:masterClrMapping/>
  </p:clrMapOvr>
</p:sld>
</file>

<file path=ppt/theme/theme1.xml><?xml version="1.0" encoding="utf-8"?>
<a:theme xmlns:a="http://schemas.openxmlformats.org/drawingml/2006/main" name="Office Theme">
  <a:themeElements>
    <a:clrScheme name="KI alternative">
      <a:dk1>
        <a:sysClr val="windowText" lastClr="000000"/>
      </a:dk1>
      <a:lt1>
        <a:sysClr val="window" lastClr="FFFFFF"/>
      </a:lt1>
      <a:dk2>
        <a:srgbClr val="808080"/>
      </a:dk2>
      <a:lt2>
        <a:srgbClr val="CACACA"/>
      </a:lt2>
      <a:accent1>
        <a:srgbClr val="870052"/>
      </a:accent1>
      <a:accent2>
        <a:srgbClr val="003366"/>
      </a:accent2>
      <a:accent3>
        <a:srgbClr val="E36C09"/>
      </a:accent3>
      <a:accent4>
        <a:srgbClr val="205867"/>
      </a:accent4>
      <a:accent5>
        <a:srgbClr val="808080"/>
      </a:accent5>
      <a:accent6>
        <a:srgbClr val="F79646"/>
      </a:accent6>
      <a:hlink>
        <a:srgbClr val="870052"/>
      </a:hlink>
      <a:folHlink>
        <a:srgbClr val="87005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10136</TotalTime>
  <Words>1031</Words>
  <Application>Microsoft Office PowerPoint</Application>
  <PresentationFormat>On-screen Show (4:3)</PresentationFormat>
  <Paragraphs>143</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Gill Sans MT</vt:lpstr>
      <vt:lpstr>Office Theme</vt:lpstr>
      <vt:lpstr>Osteoporosis medication prescription among individuals with a fragility fracture – Time trends and methodological issues</vt:lpstr>
      <vt:lpstr>PowerPoint Presentation</vt:lpstr>
      <vt:lpstr>PowerPoint Presentation</vt:lpstr>
      <vt:lpstr>PowerPoint Presentation</vt:lpstr>
      <vt:lpstr>PowerPoint Presentation</vt:lpstr>
      <vt:lpstr>PowerPoint Presentation</vt:lpstr>
      <vt:lpstr>Prescription proportions are low despite clear benefits and guidelines…  How come?</vt:lpstr>
      <vt:lpstr>PowerPoint Presentation</vt:lpstr>
      <vt:lpstr>PowerPoint Presentation</vt:lpstr>
      <vt:lpstr>PowerPoint Presentation</vt:lpstr>
      <vt:lpstr>PowerPoint Presentation</vt:lpstr>
      <vt:lpstr>Thank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c:title>
  <dc:creator>Stina Ek</dc:creator>
  <cp:lastModifiedBy>Stina Ek</cp:lastModifiedBy>
  <cp:revision>1</cp:revision>
  <dcterms:created xsi:type="dcterms:W3CDTF">2022-10-31T12:29:35Z</dcterms:created>
  <dcterms:modified xsi:type="dcterms:W3CDTF">2022-11-07T15:16:58Z</dcterms:modified>
</cp:coreProperties>
</file>