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24" r:id="rId4"/>
    <p:sldMasterId id="2147483686" r:id="rId5"/>
    <p:sldMasterId id="2147483702" r:id="rId6"/>
    <p:sldMasterId id="2147483694" r:id="rId7"/>
  </p:sldMasterIdLst>
  <p:notesMasterIdLst>
    <p:notesMasterId r:id="rId25"/>
  </p:notesMasterIdLst>
  <p:handoutMasterIdLst>
    <p:handoutMasterId r:id="rId26"/>
  </p:handoutMasterIdLst>
  <p:sldIdLst>
    <p:sldId id="256" r:id="rId8"/>
    <p:sldId id="257" r:id="rId9"/>
    <p:sldId id="318" r:id="rId10"/>
    <p:sldId id="320" r:id="rId11"/>
    <p:sldId id="261" r:id="rId12"/>
    <p:sldId id="267" r:id="rId13"/>
    <p:sldId id="316" r:id="rId14"/>
    <p:sldId id="327" r:id="rId15"/>
    <p:sldId id="328" r:id="rId16"/>
    <p:sldId id="329" r:id="rId17"/>
    <p:sldId id="332" r:id="rId18"/>
    <p:sldId id="321" r:id="rId19"/>
    <p:sldId id="326" r:id="rId20"/>
    <p:sldId id="330" r:id="rId21"/>
    <p:sldId id="331" r:id="rId22"/>
    <p:sldId id="333" r:id="rId23"/>
    <p:sldId id="325" r:id="rId24"/>
  </p:sldIdLst>
  <p:sldSz cx="12192000" cy="6858000"/>
  <p:notesSz cx="6858000" cy="9144000"/>
  <p:defaultTex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p:cViewPr varScale="1">
        <p:scale>
          <a:sx n="75" d="100"/>
          <a:sy n="75" d="100"/>
        </p:scale>
        <p:origin x="327" y="3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2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75DE67-2EA6-4809-AA89-F57164F32371}" type="datetimeFigureOut">
              <a:rPr lang="sv-SE" smtClean="0"/>
              <a:t>2022-11-07</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1444FA-FFCC-46FC-9553-688432611A1B}" type="slidenum">
              <a:rPr lang="sv-SE" smtClean="0"/>
              <a:t>‹#›</a:t>
            </a:fld>
            <a:endParaRPr lang="sv-SE"/>
          </a:p>
        </p:txBody>
      </p:sp>
    </p:spTree>
    <p:extLst>
      <p:ext uri="{BB962C8B-B14F-4D97-AF65-F5344CB8AC3E}">
        <p14:creationId xmlns:p14="http://schemas.microsoft.com/office/powerpoint/2010/main" val="3219202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2022-11-07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224473177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1</a:t>
            </a:fld>
            <a:endParaRPr lang="sv-SE"/>
          </a:p>
        </p:txBody>
      </p:sp>
    </p:spTree>
    <p:extLst>
      <p:ext uri="{BB962C8B-B14F-4D97-AF65-F5344CB8AC3E}">
        <p14:creationId xmlns:p14="http://schemas.microsoft.com/office/powerpoint/2010/main" val="131946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7</a:t>
            </a:fld>
            <a:endParaRPr lang="sv-SE"/>
          </a:p>
        </p:txBody>
      </p:sp>
    </p:spTree>
    <p:extLst>
      <p:ext uri="{BB962C8B-B14F-4D97-AF65-F5344CB8AC3E}">
        <p14:creationId xmlns:p14="http://schemas.microsoft.com/office/powerpoint/2010/main" val="20158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9264AB5-3208-46EB-A2CB-53BA67DEFF1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59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9264AB5-3208-46EB-A2CB-53BA67DEFF1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69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9264AB5-3208-46EB-A2CB-53BA67DEFF1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28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figures</a:t>
            </a:r>
            <a:endParaRPr lang="en-US"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11</a:t>
            </a:fld>
            <a:endParaRPr lang="sv-SE"/>
          </a:p>
        </p:txBody>
      </p:sp>
    </p:spTree>
    <p:extLst>
      <p:ext uri="{BB962C8B-B14F-4D97-AF65-F5344CB8AC3E}">
        <p14:creationId xmlns:p14="http://schemas.microsoft.com/office/powerpoint/2010/main" val="205704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future</a:t>
            </a:r>
            <a:endParaRPr lang="en-US"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13</a:t>
            </a:fld>
            <a:endParaRPr lang="sv-SE"/>
          </a:p>
        </p:txBody>
      </p:sp>
    </p:spTree>
    <p:extLst>
      <p:ext uri="{BB962C8B-B14F-4D97-AF65-F5344CB8AC3E}">
        <p14:creationId xmlns:p14="http://schemas.microsoft.com/office/powerpoint/2010/main" val="294959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future</a:t>
            </a: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9264AB5-3208-46EB-A2CB-53BA67DEFF1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654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future</a:t>
            </a: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9264AB5-3208-46EB-A2CB-53BA67DEFF1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7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5F2C3FE-833B-4C6D-9A05-62D152DAD78E}"/>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8889" b="19153"/>
          <a:stretch/>
        </p:blipFill>
        <p:spPr>
          <a:xfrm>
            <a:off x="2436000" y="954000"/>
            <a:ext cx="9756000" cy="5904000"/>
          </a:xfrm>
          <a:prstGeom prst="rect">
            <a:avLst/>
          </a:prstGeom>
        </p:spPr>
      </p:pic>
      <p:sp>
        <p:nvSpPr>
          <p:cNvPr id="2" name="Rubrik 1"/>
          <p:cNvSpPr>
            <a:spLocks noGrp="1"/>
          </p:cNvSpPr>
          <p:nvPr>
            <p:ph type="ctrTitle"/>
          </p:nvPr>
        </p:nvSpPr>
        <p:spPr>
          <a:xfrm>
            <a:off x="1344000" y="2437200"/>
            <a:ext cx="8841600" cy="1425600"/>
          </a:xfrm>
          <a:prstGeom prst="rect">
            <a:avLst/>
          </a:prstGeo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44000" y="3859200"/>
            <a:ext cx="8841600" cy="1166400"/>
          </a:xfrm>
          <a:prstGeom prst="rect">
            <a:avLst/>
          </a:prstGeom>
        </p:spPr>
        <p:txBody>
          <a:bodyPr>
            <a:normAutofit/>
          </a:bodyPr>
          <a:lstStyle>
            <a:lvl1pPr marL="0" indent="0" algn="l">
              <a:lnSpc>
                <a:spcPts val="3867"/>
              </a:lnSpc>
              <a:spcBef>
                <a:spcPts val="640"/>
              </a:spcBef>
              <a:buNone/>
              <a:defRPr sz="2400">
                <a:solidFill>
                  <a:schemeClr val="accent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143565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three parts">
    <p:spTree>
      <p:nvGrpSpPr>
        <p:cNvPr id="1" name=""/>
        <p:cNvGrpSpPr/>
        <p:nvPr/>
      </p:nvGrpSpPr>
      <p:grpSpPr>
        <a:xfrm>
          <a:off x="0" y="0"/>
          <a:ext cx="0" cy="0"/>
          <a:chOff x="0" y="0"/>
          <a:chExt cx="0" cy="0"/>
        </a:xfrm>
      </p:grpSpPr>
      <p:sp>
        <p:nvSpPr>
          <p:cNvPr id="2" name="Rubrik 1"/>
          <p:cNvSpPr>
            <a:spLocks noGrp="1"/>
          </p:cNvSpPr>
          <p:nvPr>
            <p:ph type="ctrTitle"/>
          </p:nvPr>
        </p:nvSpPr>
        <p:spPr>
          <a:xfrm>
            <a:off x="1344000" y="1604797"/>
            <a:ext cx="8841600" cy="1425600"/>
          </a:xfrm>
          <a:prstGeom prst="rect">
            <a:avLst/>
          </a:prstGeo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44000" y="3026797"/>
            <a:ext cx="8841600" cy="1166400"/>
          </a:xfrm>
          <a:prstGeom prst="rect">
            <a:avLst/>
          </a:prstGeom>
        </p:spPr>
        <p:txBody>
          <a:bodyPr>
            <a:normAutofit/>
          </a:bodyPr>
          <a:lstStyle>
            <a:lvl1pPr marL="0" indent="0" algn="l">
              <a:lnSpc>
                <a:spcPts val="3867"/>
              </a:lnSpc>
              <a:spcBef>
                <a:spcPts val="640"/>
              </a:spcBef>
              <a:buNone/>
              <a:defRPr sz="2400">
                <a:solidFill>
                  <a:schemeClr val="accent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5" name="Text Placeholder 4">
            <a:extLst>
              <a:ext uri="{FF2B5EF4-FFF2-40B4-BE49-F238E27FC236}">
                <a16:creationId xmlns:a16="http://schemas.microsoft.com/office/drawing/2014/main" id="{E9E4649F-EE90-4BB6-83BB-8FA662D4CC90}"/>
              </a:ext>
            </a:extLst>
          </p:cNvPr>
          <p:cNvSpPr>
            <a:spLocks noGrp="1"/>
          </p:cNvSpPr>
          <p:nvPr>
            <p:ph type="body" sz="quarter" idx="10"/>
          </p:nvPr>
        </p:nvSpPr>
        <p:spPr>
          <a:xfrm>
            <a:off x="1344085" y="4228779"/>
            <a:ext cx="8841316" cy="1166283"/>
          </a:xfrm>
        </p:spPr>
        <p:txBody>
          <a:bodyPr>
            <a:noAutofit/>
          </a:bodyPr>
          <a:lstStyle>
            <a:lvl1pPr marL="0" indent="0">
              <a:buNone/>
              <a:defRPr sz="2000"/>
            </a:lvl1pPr>
            <a:lvl2pPr>
              <a:defRPr sz="2667"/>
            </a:lvl2pPr>
            <a:lvl3pPr>
              <a:defRPr sz="2667"/>
            </a:lvl3pPr>
            <a:lvl4pPr>
              <a:defRPr sz="2667"/>
            </a:lvl4pPr>
            <a:lvl5pPr>
              <a:defRPr sz="2667"/>
            </a:lvl5pPr>
          </a:lstStyle>
          <a:p>
            <a:pPr lvl="0"/>
            <a:r>
              <a:rPr lang="en-US" dirty="0"/>
              <a:t>Click to edit Master text styles</a:t>
            </a:r>
          </a:p>
        </p:txBody>
      </p:sp>
      <p:sp>
        <p:nvSpPr>
          <p:cNvPr id="8" name="Platshållare för datum 7">
            <a:extLst>
              <a:ext uri="{FF2B5EF4-FFF2-40B4-BE49-F238E27FC236}">
                <a16:creationId xmlns:a16="http://schemas.microsoft.com/office/drawing/2014/main" id="{A34D3B5D-1350-4D3D-AC34-687B3DE3DC6B}"/>
              </a:ext>
            </a:extLst>
          </p:cNvPr>
          <p:cNvSpPr>
            <a:spLocks noGrp="1"/>
          </p:cNvSpPr>
          <p:nvPr>
            <p:ph type="dt" sz="half" idx="11"/>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293F71AC-483E-4DA6-83F0-32CA4F4D0630}"/>
              </a:ext>
            </a:extLst>
          </p:cNvPr>
          <p:cNvSpPr>
            <a:spLocks noGrp="1"/>
          </p:cNvSpPr>
          <p:nvPr>
            <p:ph type="ftr" sz="quarter" idx="12"/>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4E971E23-0CA2-4B5F-AE14-082C03AF2D64}"/>
              </a:ext>
            </a:extLst>
          </p:cNvPr>
          <p:cNvSpPr>
            <a:spLocks noGrp="1"/>
          </p:cNvSpPr>
          <p:nvPr>
            <p:ph type="sldNum" sz="quarter" idx="13"/>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15703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9134400" cy="795600"/>
          </a:xfrm>
          <a:prstGeom prst="rect">
            <a:avLst/>
          </a:prstGeom>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a:xfrm>
            <a:off x="1056000" y="2808000"/>
            <a:ext cx="9134400" cy="321480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Platshållare för datum 6">
            <a:extLst>
              <a:ext uri="{FF2B5EF4-FFF2-40B4-BE49-F238E27FC236}">
                <a16:creationId xmlns:a16="http://schemas.microsoft.com/office/drawing/2014/main" id="{DAE661EA-80F6-4E71-B8E2-586E870240D8}"/>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E79FEC43-2825-4A9C-8FAD-18293187B313}"/>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1E8B9EA1-F756-4457-8C94-C2109620C78C}"/>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9134400" cy="795600"/>
          </a:xfrm>
          <a:prstGeom prst="rect">
            <a:avLst/>
          </a:prstGeom>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1056000" y="2808000"/>
            <a:ext cx="4464000" cy="3214800"/>
          </a:xfrm>
          <a:prstGeom prst="rect">
            <a:avLst/>
          </a:prstGeo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5721600" y="2808000"/>
            <a:ext cx="4464000" cy="3214800"/>
          </a:xfrm>
          <a:prstGeom prst="rect">
            <a:avLst/>
          </a:prstGeo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Platshållare för datum 7">
            <a:extLst>
              <a:ext uri="{FF2B5EF4-FFF2-40B4-BE49-F238E27FC236}">
                <a16:creationId xmlns:a16="http://schemas.microsoft.com/office/drawing/2014/main" id="{7E0F3CA4-94FC-4EEF-9984-9A4C5764AF15}"/>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DC0A7577-0ED0-4145-8D2C-587917A566E4}"/>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DC3AD34A-CA4D-4D7B-909A-FC07EB20B127}"/>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aption and Text">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9134400" cy="795600"/>
          </a:xfrm>
          <a:prstGeom prst="rect">
            <a:avLst/>
          </a:prstGeom>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a:xfrm>
            <a:off x="1056000" y="2808000"/>
            <a:ext cx="9134400" cy="3214800"/>
          </a:xfrm>
          <a:prstGeom prst="rect">
            <a:avLst/>
          </a:prstGeom>
        </p:spPr>
        <p:txBody>
          <a:bodyPr/>
          <a:lstStyle>
            <a:lvl1pPr marL="2117" indent="-2117">
              <a:lnSpc>
                <a:spcPts val="3467"/>
              </a:lnSpc>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Platshållare för datum 6">
            <a:extLst>
              <a:ext uri="{FF2B5EF4-FFF2-40B4-BE49-F238E27FC236}">
                <a16:creationId xmlns:a16="http://schemas.microsoft.com/office/drawing/2014/main" id="{06DB9C69-7156-48EB-9279-24EC364D58DA}"/>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137264F6-4376-46E2-9863-DE79AA90BC9D}"/>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9D59E1BC-D683-4DA5-9D50-D625778DA95A}"/>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a:prstGeom prst="rect">
            <a:avLst/>
          </a:prstGeom>
        </p:spPr>
        <p:txBody>
          <a:bodyPr anchor="t" anchorCtr="0"/>
          <a:lstStyle>
            <a:lvl1pPr>
              <a:defRPr/>
            </a:lvl1pPr>
          </a:lstStyle>
          <a:p>
            <a:r>
              <a:rPr lang="en-US" dirty="0"/>
              <a:t>Click to edit Master title style</a:t>
            </a:r>
            <a:endParaRPr lang="sv-SE" dirty="0"/>
          </a:p>
        </p:txBody>
      </p:sp>
      <p:sp>
        <p:nvSpPr>
          <p:cNvPr id="4" name="Platshållare för innehåll 3"/>
          <p:cNvSpPr>
            <a:spLocks noGrp="1"/>
          </p:cNvSpPr>
          <p:nvPr>
            <p:ph sz="half" idx="2"/>
          </p:nvPr>
        </p:nvSpPr>
        <p:spPr>
          <a:xfrm>
            <a:off x="1056000" y="2808000"/>
            <a:ext cx="6254400" cy="3214800"/>
          </a:xfrm>
          <a:prstGeom prst="rect">
            <a:avLst/>
          </a:prstGeom>
        </p:spPr>
        <p:txBody>
          <a:bodyPr/>
          <a:lstStyle>
            <a:lvl1pP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Platshållare för innehåll 5"/>
          <p:cNvSpPr>
            <a:spLocks noGrp="1"/>
          </p:cNvSpPr>
          <p:nvPr>
            <p:ph sz="quarter" idx="4"/>
          </p:nvPr>
        </p:nvSpPr>
        <p:spPr>
          <a:xfrm>
            <a:off x="7492800" y="1962000"/>
            <a:ext cx="4080000" cy="4060800"/>
          </a:xfrm>
          <a:prstGeom prst="rect">
            <a:avLst/>
          </a:prstGeom>
        </p:spPr>
        <p:txBody>
          <a:bodyPr/>
          <a:lstStyle>
            <a:lvl1pP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Platshållare för datum 7">
            <a:extLst>
              <a:ext uri="{FF2B5EF4-FFF2-40B4-BE49-F238E27FC236}">
                <a16:creationId xmlns:a16="http://schemas.microsoft.com/office/drawing/2014/main" id="{D41A9306-0D68-4EE6-8202-DB0709941822}"/>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76A1347E-3636-418F-BDC8-7D57EB8CD5B1}"/>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8B5C1AE5-8805-4438-8CCF-D2D11A78E867}"/>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Platshållare för datum 5">
            <a:extLst>
              <a:ext uri="{FF2B5EF4-FFF2-40B4-BE49-F238E27FC236}">
                <a16:creationId xmlns:a16="http://schemas.microsoft.com/office/drawing/2014/main" id="{4C8580EA-7F9D-4333-A1E2-630229018DB2}"/>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7" name="Platshållare för sidfot 6">
            <a:extLst>
              <a:ext uri="{FF2B5EF4-FFF2-40B4-BE49-F238E27FC236}">
                <a16:creationId xmlns:a16="http://schemas.microsoft.com/office/drawing/2014/main" id="{2E592F6F-D1E5-43CD-97A3-FA84B3A8DC35}"/>
              </a:ext>
            </a:extLst>
          </p:cNvPr>
          <p:cNvSpPr>
            <a:spLocks noGrp="1"/>
          </p:cNvSpPr>
          <p:nvPr>
            <p:ph type="ftr" sz="quarter" idx="11"/>
          </p:nvPr>
        </p:nvSpPr>
        <p:spPr/>
        <p:txBody>
          <a:bodyPr/>
          <a:lstStyle/>
          <a:p>
            <a:r>
              <a:rPr lang="en-GB"/>
              <a:t>/Name Name, Institution or similar</a:t>
            </a:r>
            <a:endParaRPr lang="sv-SE" dirty="0"/>
          </a:p>
        </p:txBody>
      </p:sp>
      <p:sp>
        <p:nvSpPr>
          <p:cNvPr id="8" name="Platshållare för bildnummer 7">
            <a:extLst>
              <a:ext uri="{FF2B5EF4-FFF2-40B4-BE49-F238E27FC236}">
                <a16:creationId xmlns:a16="http://schemas.microsoft.com/office/drawing/2014/main" id="{79B4B691-4F4E-40E0-9AE1-C9B22D993DF7}"/>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AECBEAF9-41B3-44D9-9C78-3692416271C8}"/>
              </a:ext>
            </a:extLst>
          </p:cNvPr>
          <p:cNvSpPr>
            <a:spLocks noGrp="1"/>
          </p:cNvSpPr>
          <p:nvPr>
            <p:ph type="title" hasCustomPrompt="1"/>
          </p:nvPr>
        </p:nvSpPr>
        <p:spPr/>
        <p:txBody>
          <a:bodyPr/>
          <a:lstStyle/>
          <a:p>
            <a:r>
              <a:rPr lang="sv-SE" sz="1800" dirty="0">
                <a:effectLst/>
                <a:latin typeface="Calibri" panose="020F0502020204030204" pitchFamily="34" charset="0"/>
              </a:rPr>
              <a:t>Blank layout page</a:t>
            </a:r>
            <a:endParaRPr lang="en-GB" dirty="0"/>
          </a:p>
        </p:txBody>
      </p:sp>
      <p:sp>
        <p:nvSpPr>
          <p:cNvPr id="5" name="Platshållare för datum 4">
            <a:extLst>
              <a:ext uri="{FF2B5EF4-FFF2-40B4-BE49-F238E27FC236}">
                <a16:creationId xmlns:a16="http://schemas.microsoft.com/office/drawing/2014/main" id="{0CBBE68C-46D6-483C-8DD8-39B19A008A85}"/>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6" name="Platshållare för sidfot 5">
            <a:extLst>
              <a:ext uri="{FF2B5EF4-FFF2-40B4-BE49-F238E27FC236}">
                <a16:creationId xmlns:a16="http://schemas.microsoft.com/office/drawing/2014/main" id="{05C7DA30-94E0-4703-9CC8-8FF841580768}"/>
              </a:ext>
            </a:extLst>
          </p:cNvPr>
          <p:cNvSpPr>
            <a:spLocks noGrp="1"/>
          </p:cNvSpPr>
          <p:nvPr>
            <p:ph type="ftr" sz="quarter" idx="11"/>
          </p:nvPr>
        </p:nvSpPr>
        <p:spPr/>
        <p:txBody>
          <a:bodyPr/>
          <a:lstStyle/>
          <a:p>
            <a:r>
              <a:rPr lang="en-GB"/>
              <a:t>/Name Name, Institution or similar</a:t>
            </a:r>
            <a:endParaRPr lang="sv-SE" dirty="0"/>
          </a:p>
        </p:txBody>
      </p:sp>
      <p:sp>
        <p:nvSpPr>
          <p:cNvPr id="7" name="Platshållare för bildnummer 6">
            <a:extLst>
              <a:ext uri="{FF2B5EF4-FFF2-40B4-BE49-F238E27FC236}">
                <a16:creationId xmlns:a16="http://schemas.microsoft.com/office/drawing/2014/main" id="{49B2CD7C-C35C-4D22-9193-509793912AAC}"/>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BF20515-04B7-42A9-B3D4-D72C2CA5C8A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19" b="19186"/>
          <a:stretch/>
        </p:blipFill>
        <p:spPr>
          <a:xfrm>
            <a:off x="2431921" y="954000"/>
            <a:ext cx="9756000" cy="5903999"/>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dirty="0"/>
              <a:t>Click to edit Master title style</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3867"/>
              </a:lnSpc>
              <a:spcBef>
                <a:spcPts val="640"/>
              </a:spcBef>
              <a:buNone/>
              <a:defRPr sz="2400">
                <a:solidFill>
                  <a:schemeClr val="bg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Tree>
    <p:extLst>
      <p:ext uri="{BB962C8B-B14F-4D97-AF65-F5344CB8AC3E}">
        <p14:creationId xmlns:p14="http://schemas.microsoft.com/office/powerpoint/2010/main" val="2929229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three parts">
    <p:spTree>
      <p:nvGrpSpPr>
        <p:cNvPr id="1" name=""/>
        <p:cNvGrpSpPr/>
        <p:nvPr/>
      </p:nvGrpSpPr>
      <p:grpSpPr>
        <a:xfrm>
          <a:off x="0" y="0"/>
          <a:ext cx="0" cy="0"/>
          <a:chOff x="0" y="0"/>
          <a:chExt cx="0" cy="0"/>
        </a:xfrm>
      </p:grpSpPr>
      <p:sp>
        <p:nvSpPr>
          <p:cNvPr id="2" name="Rubrik 1"/>
          <p:cNvSpPr>
            <a:spLocks noGrp="1"/>
          </p:cNvSpPr>
          <p:nvPr>
            <p:ph type="ctrTitle"/>
          </p:nvPr>
        </p:nvSpPr>
        <p:spPr>
          <a:xfrm>
            <a:off x="1344000" y="1604797"/>
            <a:ext cx="8841600" cy="1425600"/>
          </a:xfrm>
          <a:prstGeom prst="rect">
            <a:avLst/>
          </a:prstGeo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dirty="0"/>
              <a:t>Click to edit Master title style</a:t>
            </a:r>
            <a:endParaRPr lang="sv-SE" dirty="0"/>
          </a:p>
        </p:txBody>
      </p:sp>
      <p:sp>
        <p:nvSpPr>
          <p:cNvPr id="3" name="Underrubrik 2"/>
          <p:cNvSpPr>
            <a:spLocks noGrp="1"/>
          </p:cNvSpPr>
          <p:nvPr>
            <p:ph type="subTitle" idx="1"/>
          </p:nvPr>
        </p:nvSpPr>
        <p:spPr>
          <a:xfrm>
            <a:off x="1344000" y="3026797"/>
            <a:ext cx="8841600" cy="1166400"/>
          </a:xfrm>
          <a:prstGeom prst="rect">
            <a:avLst/>
          </a:prstGeom>
        </p:spPr>
        <p:txBody>
          <a:bodyPr>
            <a:normAutofit/>
          </a:bodyPr>
          <a:lstStyle>
            <a:lvl1pPr marL="0" indent="0" algn="l">
              <a:lnSpc>
                <a:spcPts val="3867"/>
              </a:lnSpc>
              <a:spcBef>
                <a:spcPts val="640"/>
              </a:spcBef>
              <a:buNone/>
              <a:defRPr sz="2400">
                <a:solidFill>
                  <a:schemeClr val="bg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5" name="Text Placeholder 4">
            <a:extLst>
              <a:ext uri="{FF2B5EF4-FFF2-40B4-BE49-F238E27FC236}">
                <a16:creationId xmlns:a16="http://schemas.microsoft.com/office/drawing/2014/main" id="{E9E4649F-EE90-4BB6-83BB-8FA662D4CC90}"/>
              </a:ext>
            </a:extLst>
          </p:cNvPr>
          <p:cNvSpPr>
            <a:spLocks noGrp="1"/>
          </p:cNvSpPr>
          <p:nvPr>
            <p:ph type="body" sz="quarter" idx="10"/>
          </p:nvPr>
        </p:nvSpPr>
        <p:spPr>
          <a:xfrm>
            <a:off x="1344085" y="4228779"/>
            <a:ext cx="8841316" cy="1166283"/>
          </a:xfrm>
        </p:spPr>
        <p:txBody>
          <a:bodyPr>
            <a:noAutofit/>
          </a:bodyPr>
          <a:lstStyle>
            <a:lvl1pPr marL="0" indent="0">
              <a:buNone/>
              <a:defRPr sz="2000"/>
            </a:lvl1pPr>
            <a:lvl2pPr>
              <a:defRPr sz="2667"/>
            </a:lvl2pPr>
            <a:lvl3pPr>
              <a:defRPr sz="2667"/>
            </a:lvl3pPr>
            <a:lvl4pPr>
              <a:defRPr sz="2667"/>
            </a:lvl4pPr>
            <a:lvl5pPr>
              <a:defRPr sz="2667"/>
            </a:lvl5pPr>
          </a:lstStyle>
          <a:p>
            <a:pPr lvl="0"/>
            <a:r>
              <a:rPr lang="en-US" dirty="0"/>
              <a:t>Click to edit Master text styles</a:t>
            </a:r>
            <a:endParaRPr lang="en-GB" dirty="0"/>
          </a:p>
        </p:txBody>
      </p:sp>
      <p:sp>
        <p:nvSpPr>
          <p:cNvPr id="8" name="Platshållare för datum 7">
            <a:extLst>
              <a:ext uri="{FF2B5EF4-FFF2-40B4-BE49-F238E27FC236}">
                <a16:creationId xmlns:a16="http://schemas.microsoft.com/office/drawing/2014/main" id="{F45A6146-24C3-4555-AB5D-9C600BA1C20D}"/>
              </a:ext>
            </a:extLst>
          </p:cNvPr>
          <p:cNvSpPr>
            <a:spLocks noGrp="1"/>
          </p:cNvSpPr>
          <p:nvPr>
            <p:ph type="dt" sz="half" idx="11"/>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EE0F3AD6-B11C-4102-B437-60769E6C8C1F}"/>
              </a:ext>
            </a:extLst>
          </p:cNvPr>
          <p:cNvSpPr>
            <a:spLocks noGrp="1"/>
          </p:cNvSpPr>
          <p:nvPr>
            <p:ph type="ftr" sz="quarter" idx="12"/>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C06968FA-A3AB-40E5-ABFD-98B3044DC493}"/>
              </a:ext>
            </a:extLst>
          </p:cNvPr>
          <p:cNvSpPr>
            <a:spLocks noGrp="1"/>
          </p:cNvSpPr>
          <p:nvPr>
            <p:ph type="sldNum" sz="quarter" idx="13"/>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39786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Platshållare för datum 6">
            <a:extLst>
              <a:ext uri="{FF2B5EF4-FFF2-40B4-BE49-F238E27FC236}">
                <a16:creationId xmlns:a16="http://schemas.microsoft.com/office/drawing/2014/main" id="{78B66B38-CB07-4594-A798-F04E224179FB}"/>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1E015757-C9F9-4B2F-8F52-58C1E7EE2E71}"/>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63ED173B-B41D-400E-B380-DFA7A743A2A8}"/>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27506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three parts">
    <p:spTree>
      <p:nvGrpSpPr>
        <p:cNvPr id="1" name=""/>
        <p:cNvGrpSpPr/>
        <p:nvPr/>
      </p:nvGrpSpPr>
      <p:grpSpPr>
        <a:xfrm>
          <a:off x="0" y="0"/>
          <a:ext cx="0" cy="0"/>
          <a:chOff x="0" y="0"/>
          <a:chExt cx="0" cy="0"/>
        </a:xfrm>
      </p:grpSpPr>
      <p:sp>
        <p:nvSpPr>
          <p:cNvPr id="2" name="Rubrik 1"/>
          <p:cNvSpPr>
            <a:spLocks noGrp="1"/>
          </p:cNvSpPr>
          <p:nvPr>
            <p:ph type="ctrTitle"/>
          </p:nvPr>
        </p:nvSpPr>
        <p:spPr>
          <a:xfrm>
            <a:off x="1344000" y="1604797"/>
            <a:ext cx="8841600" cy="1425600"/>
          </a:xfrm>
          <a:prstGeom prst="rect">
            <a:avLst/>
          </a:prstGeo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44000" y="3026797"/>
            <a:ext cx="8841600" cy="1166400"/>
          </a:xfrm>
          <a:prstGeom prst="rect">
            <a:avLst/>
          </a:prstGeom>
        </p:spPr>
        <p:txBody>
          <a:bodyPr>
            <a:normAutofit/>
          </a:bodyPr>
          <a:lstStyle>
            <a:lvl1pPr marL="0" indent="0" algn="l">
              <a:lnSpc>
                <a:spcPts val="3867"/>
              </a:lnSpc>
              <a:spcBef>
                <a:spcPts val="640"/>
              </a:spcBef>
              <a:buNone/>
              <a:defRPr sz="2400">
                <a:solidFill>
                  <a:schemeClr val="accent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
        <p:nvSpPr>
          <p:cNvPr id="5" name="Text Placeholder 4">
            <a:extLst>
              <a:ext uri="{FF2B5EF4-FFF2-40B4-BE49-F238E27FC236}">
                <a16:creationId xmlns:a16="http://schemas.microsoft.com/office/drawing/2014/main" id="{E9E4649F-EE90-4BB6-83BB-8FA662D4CC90}"/>
              </a:ext>
            </a:extLst>
          </p:cNvPr>
          <p:cNvSpPr>
            <a:spLocks noGrp="1"/>
          </p:cNvSpPr>
          <p:nvPr>
            <p:ph type="body" sz="quarter" idx="10"/>
          </p:nvPr>
        </p:nvSpPr>
        <p:spPr>
          <a:xfrm>
            <a:off x="1344085" y="4228779"/>
            <a:ext cx="8841316" cy="1166283"/>
          </a:xfrm>
        </p:spPr>
        <p:txBody>
          <a:bodyPr>
            <a:noAutofit/>
          </a:bodyPr>
          <a:lstStyle>
            <a:lvl1pPr marL="0" indent="0">
              <a:buNone/>
              <a:defRPr sz="2000"/>
            </a:lvl1pPr>
            <a:lvl2pPr>
              <a:defRPr sz="2667"/>
            </a:lvl2pPr>
            <a:lvl3pPr>
              <a:defRPr sz="2667"/>
            </a:lvl3pPr>
            <a:lvl4pPr>
              <a:defRPr sz="2667"/>
            </a:lvl4pPr>
            <a:lvl5pPr>
              <a:defRPr sz="2667"/>
            </a:lvl5pPr>
          </a:lstStyle>
          <a:p>
            <a:pPr lvl="0"/>
            <a:r>
              <a:rPr lang="en-US"/>
              <a:t>Click to edit Master text styles</a:t>
            </a:r>
          </a:p>
        </p:txBody>
      </p:sp>
      <p:sp>
        <p:nvSpPr>
          <p:cNvPr id="8" name="Platshållare för datum 7">
            <a:extLst>
              <a:ext uri="{FF2B5EF4-FFF2-40B4-BE49-F238E27FC236}">
                <a16:creationId xmlns:a16="http://schemas.microsoft.com/office/drawing/2014/main" id="{F51A4D44-4C92-4822-A8ED-81DC732E8146}"/>
              </a:ext>
            </a:extLst>
          </p:cNvPr>
          <p:cNvSpPr>
            <a:spLocks noGrp="1"/>
          </p:cNvSpPr>
          <p:nvPr>
            <p:ph type="dt" sz="half" idx="11"/>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4CBEF9A8-DC3F-4C2F-AA70-D43349DE80BC}"/>
              </a:ext>
            </a:extLst>
          </p:cNvPr>
          <p:cNvSpPr>
            <a:spLocks noGrp="1"/>
          </p:cNvSpPr>
          <p:nvPr>
            <p:ph type="ftr" sz="quarter" idx="12"/>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D8010B9E-D415-496E-B4F5-193C6B4E5508}"/>
              </a:ext>
            </a:extLst>
          </p:cNvPr>
          <p:cNvSpPr>
            <a:spLocks noGrp="1"/>
          </p:cNvSpPr>
          <p:nvPr>
            <p:ph type="sldNum" sz="quarter" idx="13"/>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6334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Platshållare för datum 7">
            <a:extLst>
              <a:ext uri="{FF2B5EF4-FFF2-40B4-BE49-F238E27FC236}">
                <a16:creationId xmlns:a16="http://schemas.microsoft.com/office/drawing/2014/main" id="{C16A645F-BEAB-4E82-84D0-31063177BBBF}"/>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EBA293C0-A977-4AD9-A867-937B13410048}"/>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54EF2799-CA8F-4ACB-BC55-B68E81563E05}"/>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72326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aption and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p:txBody>
          <a:bodyPr/>
          <a:lstStyle>
            <a:lvl1pPr marL="2117" indent="-2117">
              <a:lnSpc>
                <a:spcPts val="3467"/>
              </a:lnSpc>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Platshållare för datum 6">
            <a:extLst>
              <a:ext uri="{FF2B5EF4-FFF2-40B4-BE49-F238E27FC236}">
                <a16:creationId xmlns:a16="http://schemas.microsoft.com/office/drawing/2014/main" id="{589463AC-334F-4B0F-BB4F-A51997C148C7}"/>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8708BF6D-EC23-4F4C-81A8-B4A6F21CC7EB}"/>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8080E0AF-3CE1-4914-9E26-18E27869B854}"/>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624060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en-US" dirty="0"/>
              <a:t>Click to edit Master title style</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2400"/>
            </a:lvl1pPr>
            <a:lvl2pPr>
              <a:defRPr sz="2400"/>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2400"/>
            </a:lvl1pPr>
            <a:lvl2pPr>
              <a:defRPr sz="2400"/>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Platshållare för datum 7">
            <a:extLst>
              <a:ext uri="{FF2B5EF4-FFF2-40B4-BE49-F238E27FC236}">
                <a16:creationId xmlns:a16="http://schemas.microsoft.com/office/drawing/2014/main" id="{534DDD44-2189-4DCA-9204-38A5FD80F9D9}"/>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481260CE-7544-41DE-BEC3-37D61915145D}"/>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C87CE992-0D86-4160-A4B7-23AFF5A256AA}"/>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4891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Platshållare för datum 5">
            <a:extLst>
              <a:ext uri="{FF2B5EF4-FFF2-40B4-BE49-F238E27FC236}">
                <a16:creationId xmlns:a16="http://schemas.microsoft.com/office/drawing/2014/main" id="{61CAE95D-AACA-4062-991B-6EDDB777566E}"/>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7" name="Platshållare för sidfot 6">
            <a:extLst>
              <a:ext uri="{FF2B5EF4-FFF2-40B4-BE49-F238E27FC236}">
                <a16:creationId xmlns:a16="http://schemas.microsoft.com/office/drawing/2014/main" id="{3B332BA1-B3C7-49BE-BEF4-9C6875422414}"/>
              </a:ext>
            </a:extLst>
          </p:cNvPr>
          <p:cNvSpPr>
            <a:spLocks noGrp="1"/>
          </p:cNvSpPr>
          <p:nvPr>
            <p:ph type="ftr" sz="quarter" idx="11"/>
          </p:nvPr>
        </p:nvSpPr>
        <p:spPr/>
        <p:txBody>
          <a:bodyPr/>
          <a:lstStyle/>
          <a:p>
            <a:r>
              <a:rPr lang="en-GB"/>
              <a:t>/Name Name, Institution or similar</a:t>
            </a:r>
            <a:endParaRPr lang="sv-SE" dirty="0"/>
          </a:p>
        </p:txBody>
      </p:sp>
      <p:sp>
        <p:nvSpPr>
          <p:cNvPr id="8" name="Platshållare för bildnummer 7">
            <a:extLst>
              <a:ext uri="{FF2B5EF4-FFF2-40B4-BE49-F238E27FC236}">
                <a16:creationId xmlns:a16="http://schemas.microsoft.com/office/drawing/2014/main" id="{606898AA-55B6-43A8-8B44-8663E6410CB0}"/>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547194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71597ADD-3F47-469B-9927-6FA26FB973A9}"/>
              </a:ext>
            </a:extLst>
          </p:cNvPr>
          <p:cNvSpPr>
            <a:spLocks noGrp="1"/>
          </p:cNvSpPr>
          <p:nvPr>
            <p:ph type="title" hasCustomPrompt="1"/>
          </p:nvPr>
        </p:nvSpPr>
        <p:spPr/>
        <p:txBody>
          <a:bodyPr/>
          <a:lstStyle/>
          <a:p>
            <a:r>
              <a:rPr lang="sv-SE" sz="1800" dirty="0">
                <a:effectLst/>
                <a:latin typeface="Calibri" panose="020F0502020204030204" pitchFamily="34" charset="0"/>
              </a:rPr>
              <a:t>Blank layout page</a:t>
            </a:r>
            <a:endParaRPr lang="en-GB" dirty="0"/>
          </a:p>
        </p:txBody>
      </p:sp>
      <p:sp>
        <p:nvSpPr>
          <p:cNvPr id="5" name="Platshållare för datum 4">
            <a:extLst>
              <a:ext uri="{FF2B5EF4-FFF2-40B4-BE49-F238E27FC236}">
                <a16:creationId xmlns:a16="http://schemas.microsoft.com/office/drawing/2014/main" id="{7C8D04FA-5478-4D51-9208-126E9DA54DF8}"/>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6" name="Platshållare för sidfot 5">
            <a:extLst>
              <a:ext uri="{FF2B5EF4-FFF2-40B4-BE49-F238E27FC236}">
                <a16:creationId xmlns:a16="http://schemas.microsoft.com/office/drawing/2014/main" id="{3A5314D5-77A0-4C43-9DAA-74634E1C805E}"/>
              </a:ext>
            </a:extLst>
          </p:cNvPr>
          <p:cNvSpPr>
            <a:spLocks noGrp="1"/>
          </p:cNvSpPr>
          <p:nvPr>
            <p:ph type="ftr" sz="quarter" idx="11"/>
          </p:nvPr>
        </p:nvSpPr>
        <p:spPr/>
        <p:txBody>
          <a:bodyPr/>
          <a:lstStyle/>
          <a:p>
            <a:r>
              <a:rPr lang="en-GB"/>
              <a:t>/Name Name, Institution or similar</a:t>
            </a:r>
            <a:endParaRPr lang="sv-SE" dirty="0"/>
          </a:p>
        </p:txBody>
      </p:sp>
      <p:sp>
        <p:nvSpPr>
          <p:cNvPr id="7" name="Platshållare för bildnummer 6">
            <a:extLst>
              <a:ext uri="{FF2B5EF4-FFF2-40B4-BE49-F238E27FC236}">
                <a16:creationId xmlns:a16="http://schemas.microsoft.com/office/drawing/2014/main" id="{EEB09CD7-719F-4DF1-88C3-9104B973428E}"/>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2160111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4DEF76D-1566-477B-AAD8-C1DAB014E4EC}"/>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 r="2746" b="22416"/>
          <a:stretch/>
        </p:blipFill>
        <p:spPr>
          <a:xfrm>
            <a:off x="3552000" y="476672"/>
            <a:ext cx="8640000" cy="6372000"/>
          </a:xfrm>
          <a:prstGeom prst="rect">
            <a:avLst/>
          </a:prstGeom>
        </p:spPr>
      </p:pic>
      <p:sp>
        <p:nvSpPr>
          <p:cNvPr id="2" name="Rubrik 1"/>
          <p:cNvSpPr>
            <a:spLocks noGrp="1"/>
          </p:cNvSpPr>
          <p:nvPr>
            <p:ph type="ctrTitle" hasCustomPrompt="1"/>
          </p:nvPr>
        </p:nvSpPr>
        <p:spPr>
          <a:xfrm>
            <a:off x="1344000" y="2437200"/>
            <a:ext cx="8841600" cy="1425600"/>
          </a:xfr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dirty="0"/>
              <a:t>Click to edit Master title style</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3867"/>
              </a:lnSpc>
              <a:spcBef>
                <a:spcPts val="640"/>
              </a:spcBef>
              <a:buNone/>
              <a:defRPr sz="2400">
                <a:solidFill>
                  <a:schemeClr val="bg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Tree>
    <p:extLst>
      <p:ext uri="{BB962C8B-B14F-4D97-AF65-F5344CB8AC3E}">
        <p14:creationId xmlns:p14="http://schemas.microsoft.com/office/powerpoint/2010/main" val="381226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three parts">
    <p:spTree>
      <p:nvGrpSpPr>
        <p:cNvPr id="1" name=""/>
        <p:cNvGrpSpPr/>
        <p:nvPr/>
      </p:nvGrpSpPr>
      <p:grpSpPr>
        <a:xfrm>
          <a:off x="0" y="0"/>
          <a:ext cx="0" cy="0"/>
          <a:chOff x="0" y="0"/>
          <a:chExt cx="0" cy="0"/>
        </a:xfrm>
      </p:grpSpPr>
      <p:sp>
        <p:nvSpPr>
          <p:cNvPr id="2" name="Rubrik 1"/>
          <p:cNvSpPr>
            <a:spLocks noGrp="1"/>
          </p:cNvSpPr>
          <p:nvPr>
            <p:ph type="ctrTitle"/>
          </p:nvPr>
        </p:nvSpPr>
        <p:spPr>
          <a:xfrm>
            <a:off x="1344000" y="1604797"/>
            <a:ext cx="8841600" cy="1425600"/>
          </a:xfrm>
          <a:prstGeom prst="rect">
            <a:avLst/>
          </a:prstGeom>
        </p:spPr>
        <p:txBody>
          <a:bodyPr lIns="72000" tIns="36000" rIns="72000" bIns="36000" anchor="ctr" anchorCtr="0">
            <a:no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dirty="0"/>
              <a:t>Click to edit Master title style</a:t>
            </a:r>
            <a:endParaRPr lang="sv-SE" dirty="0"/>
          </a:p>
        </p:txBody>
      </p:sp>
      <p:sp>
        <p:nvSpPr>
          <p:cNvPr id="3" name="Underrubrik 2"/>
          <p:cNvSpPr>
            <a:spLocks noGrp="1"/>
          </p:cNvSpPr>
          <p:nvPr>
            <p:ph type="subTitle" idx="1"/>
          </p:nvPr>
        </p:nvSpPr>
        <p:spPr>
          <a:xfrm>
            <a:off x="1344000" y="3026797"/>
            <a:ext cx="8841600" cy="1166400"/>
          </a:xfrm>
          <a:prstGeom prst="rect">
            <a:avLst/>
          </a:prstGeom>
        </p:spPr>
        <p:txBody>
          <a:bodyPr>
            <a:normAutofit/>
          </a:bodyPr>
          <a:lstStyle>
            <a:lvl1pPr marL="0" indent="0" algn="l">
              <a:lnSpc>
                <a:spcPts val="3867"/>
              </a:lnSpc>
              <a:spcBef>
                <a:spcPts val="640"/>
              </a:spcBef>
              <a:buNone/>
              <a:defRPr sz="2400">
                <a:solidFill>
                  <a:schemeClr val="bg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5" name="Text Placeholder 4">
            <a:extLst>
              <a:ext uri="{FF2B5EF4-FFF2-40B4-BE49-F238E27FC236}">
                <a16:creationId xmlns:a16="http://schemas.microsoft.com/office/drawing/2014/main" id="{E9E4649F-EE90-4BB6-83BB-8FA662D4CC90}"/>
              </a:ext>
            </a:extLst>
          </p:cNvPr>
          <p:cNvSpPr>
            <a:spLocks noGrp="1"/>
          </p:cNvSpPr>
          <p:nvPr>
            <p:ph type="body" sz="quarter" idx="10"/>
          </p:nvPr>
        </p:nvSpPr>
        <p:spPr>
          <a:xfrm>
            <a:off x="1344085" y="4228779"/>
            <a:ext cx="8841316" cy="1166283"/>
          </a:xfrm>
        </p:spPr>
        <p:txBody>
          <a:bodyPr>
            <a:noAutofit/>
          </a:bodyPr>
          <a:lstStyle>
            <a:lvl1pPr marL="0" indent="0">
              <a:buNone/>
              <a:defRPr sz="2000"/>
            </a:lvl1pPr>
            <a:lvl2pPr>
              <a:defRPr sz="2667"/>
            </a:lvl2pPr>
            <a:lvl3pPr>
              <a:defRPr sz="2667"/>
            </a:lvl3pPr>
            <a:lvl4pPr>
              <a:defRPr sz="2667"/>
            </a:lvl4pPr>
            <a:lvl5pPr>
              <a:defRPr sz="2667"/>
            </a:lvl5pPr>
          </a:lstStyle>
          <a:p>
            <a:pPr lvl="0"/>
            <a:r>
              <a:rPr lang="en-US" dirty="0"/>
              <a:t>Click to edit Master text styles</a:t>
            </a:r>
            <a:endParaRPr lang="en-GB" dirty="0"/>
          </a:p>
        </p:txBody>
      </p:sp>
      <p:sp>
        <p:nvSpPr>
          <p:cNvPr id="8" name="Platshållare för datum 7">
            <a:extLst>
              <a:ext uri="{FF2B5EF4-FFF2-40B4-BE49-F238E27FC236}">
                <a16:creationId xmlns:a16="http://schemas.microsoft.com/office/drawing/2014/main" id="{CAE9A3C4-6472-40E0-87E0-5EDC12BE0E8B}"/>
              </a:ext>
            </a:extLst>
          </p:cNvPr>
          <p:cNvSpPr>
            <a:spLocks noGrp="1"/>
          </p:cNvSpPr>
          <p:nvPr>
            <p:ph type="dt" sz="half" idx="11"/>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C3819688-077E-459F-9BAE-0BE49CB6826B}"/>
              </a:ext>
            </a:extLst>
          </p:cNvPr>
          <p:cNvSpPr>
            <a:spLocks noGrp="1"/>
          </p:cNvSpPr>
          <p:nvPr>
            <p:ph type="ftr" sz="quarter" idx="12"/>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89BCBDBE-9176-4C43-B00A-40E52A2F3686}"/>
              </a:ext>
            </a:extLst>
          </p:cNvPr>
          <p:cNvSpPr>
            <a:spLocks noGrp="1"/>
          </p:cNvSpPr>
          <p:nvPr>
            <p:ph type="sldNum" sz="quarter" idx="13"/>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056946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Platshållare för datum 6">
            <a:extLst>
              <a:ext uri="{FF2B5EF4-FFF2-40B4-BE49-F238E27FC236}">
                <a16:creationId xmlns:a16="http://schemas.microsoft.com/office/drawing/2014/main" id="{12D602C7-69B2-4EE5-981D-B80A64806ED7}"/>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0263C3DC-E009-418D-BFB8-91C7A04236F6}"/>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C2BEFF6C-17B4-41EA-B2EC-149D4675D83A}"/>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2054793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Platshållare för datum 7">
            <a:extLst>
              <a:ext uri="{FF2B5EF4-FFF2-40B4-BE49-F238E27FC236}">
                <a16:creationId xmlns:a16="http://schemas.microsoft.com/office/drawing/2014/main" id="{90865457-EF18-4D9E-A64B-54D656EED8EB}"/>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35F63389-D86D-43A7-9D9A-73962D2B5D42}"/>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B9BB4D73-A3EF-44A3-830B-72BC4E0ACA5D}"/>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2324582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aption and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p:txBody>
          <a:bodyPr/>
          <a:lstStyle>
            <a:lvl1pPr marL="2117" indent="-2117">
              <a:lnSpc>
                <a:spcPts val="3467"/>
              </a:lnSpc>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Platshållare för datum 6">
            <a:extLst>
              <a:ext uri="{FF2B5EF4-FFF2-40B4-BE49-F238E27FC236}">
                <a16:creationId xmlns:a16="http://schemas.microsoft.com/office/drawing/2014/main" id="{EDE1FE0E-4A63-4C48-ADA7-8309AAC4BDC7}"/>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859DB7DC-BA3A-43FD-B0BB-87B1A2754A7D}"/>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931CFEBD-37C8-4986-8515-952483256F22}"/>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26893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9134400" cy="795600"/>
          </a:xfrm>
          <a:prstGeom prst="rect">
            <a:avLst/>
          </a:prstGeom>
        </p:spPr>
        <p:txBody>
          <a:bodyPr anchor="t" anchorCtr="0"/>
          <a:lstStyle>
            <a:lvl1pPr>
              <a:defRPr/>
            </a:lvl1pPr>
          </a:lstStyle>
          <a:p>
            <a:r>
              <a:rPr lang="en-US"/>
              <a:t>Click to edit Master title style</a:t>
            </a:r>
            <a:endParaRPr lang="sv-SE" dirty="0"/>
          </a:p>
        </p:txBody>
      </p:sp>
      <p:sp>
        <p:nvSpPr>
          <p:cNvPr id="3" name="Platshållare för innehåll 2"/>
          <p:cNvSpPr>
            <a:spLocks noGrp="1"/>
          </p:cNvSpPr>
          <p:nvPr>
            <p:ph idx="1"/>
          </p:nvPr>
        </p:nvSpPr>
        <p:spPr>
          <a:xfrm>
            <a:off x="1056000" y="2808000"/>
            <a:ext cx="9134400" cy="32148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6108DC7D-C505-4938-AE02-5E79EA45E855}"/>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CF95D3EC-AD2E-4D7B-B33E-3A957B1BD903}"/>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39B34780-03C0-4BC1-B3DD-9F66F5788959}"/>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226275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en-US" dirty="0"/>
              <a:t>Click to edit Master title style</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2400"/>
            </a:lvl1pPr>
            <a:lvl2pPr>
              <a:defRPr sz="2400"/>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2400"/>
            </a:lvl1pPr>
            <a:lvl2pPr>
              <a:defRPr sz="2400"/>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3" name="Platshållare för datum 2">
            <a:extLst>
              <a:ext uri="{FF2B5EF4-FFF2-40B4-BE49-F238E27FC236}">
                <a16:creationId xmlns:a16="http://schemas.microsoft.com/office/drawing/2014/main" id="{F357FF4B-463D-4E7E-857B-0FA7702DF0F8}"/>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5" name="Platshållare för sidfot 4">
            <a:extLst>
              <a:ext uri="{FF2B5EF4-FFF2-40B4-BE49-F238E27FC236}">
                <a16:creationId xmlns:a16="http://schemas.microsoft.com/office/drawing/2014/main" id="{CAB53856-4BF4-4FA0-947D-BAEB9C348E5B}"/>
              </a:ext>
            </a:extLst>
          </p:cNvPr>
          <p:cNvSpPr>
            <a:spLocks noGrp="1"/>
          </p:cNvSpPr>
          <p:nvPr>
            <p:ph type="ftr" sz="quarter" idx="11"/>
          </p:nvPr>
        </p:nvSpPr>
        <p:spPr/>
        <p:txBody>
          <a:bodyPr/>
          <a:lstStyle/>
          <a:p>
            <a:r>
              <a:rPr lang="en-GB"/>
              <a:t>/Name Name, Institution or similar</a:t>
            </a:r>
            <a:endParaRPr lang="sv-SE" dirty="0"/>
          </a:p>
        </p:txBody>
      </p:sp>
      <p:sp>
        <p:nvSpPr>
          <p:cNvPr id="7" name="Platshållare för bildnummer 6">
            <a:extLst>
              <a:ext uri="{FF2B5EF4-FFF2-40B4-BE49-F238E27FC236}">
                <a16:creationId xmlns:a16="http://schemas.microsoft.com/office/drawing/2014/main" id="{F5D5E07A-2F63-4D38-8A2E-6013846C357A}"/>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739309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Platshållare för datum 5">
            <a:extLst>
              <a:ext uri="{FF2B5EF4-FFF2-40B4-BE49-F238E27FC236}">
                <a16:creationId xmlns:a16="http://schemas.microsoft.com/office/drawing/2014/main" id="{FAA3167B-B976-446A-AD8E-A38289D448A2}"/>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7" name="Platshållare för sidfot 6">
            <a:extLst>
              <a:ext uri="{FF2B5EF4-FFF2-40B4-BE49-F238E27FC236}">
                <a16:creationId xmlns:a16="http://schemas.microsoft.com/office/drawing/2014/main" id="{FD1D1E37-BBEA-487A-9ACE-8C5C520EC5F1}"/>
              </a:ext>
            </a:extLst>
          </p:cNvPr>
          <p:cNvSpPr>
            <a:spLocks noGrp="1"/>
          </p:cNvSpPr>
          <p:nvPr>
            <p:ph type="ftr" sz="quarter" idx="11"/>
          </p:nvPr>
        </p:nvSpPr>
        <p:spPr/>
        <p:txBody>
          <a:bodyPr/>
          <a:lstStyle/>
          <a:p>
            <a:r>
              <a:rPr lang="en-GB"/>
              <a:t>/Name Name, Institution or similar</a:t>
            </a:r>
            <a:endParaRPr lang="sv-SE" dirty="0"/>
          </a:p>
        </p:txBody>
      </p:sp>
      <p:sp>
        <p:nvSpPr>
          <p:cNvPr id="8" name="Platshållare för bildnummer 7">
            <a:extLst>
              <a:ext uri="{FF2B5EF4-FFF2-40B4-BE49-F238E27FC236}">
                <a16:creationId xmlns:a16="http://schemas.microsoft.com/office/drawing/2014/main" id="{7F2539C4-B459-496B-9296-F45F40BC3FFE}"/>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683858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FE377370-4ED3-4E37-A96F-3A1477F19327}"/>
              </a:ext>
            </a:extLst>
          </p:cNvPr>
          <p:cNvSpPr>
            <a:spLocks noGrp="1"/>
          </p:cNvSpPr>
          <p:nvPr>
            <p:ph type="title" hasCustomPrompt="1"/>
          </p:nvPr>
        </p:nvSpPr>
        <p:spPr/>
        <p:txBody>
          <a:bodyPr/>
          <a:lstStyle/>
          <a:p>
            <a:r>
              <a:rPr lang="sv-SE" sz="1800" dirty="0">
                <a:effectLst/>
                <a:latin typeface="Calibri" panose="020F0502020204030204" pitchFamily="34" charset="0"/>
              </a:rPr>
              <a:t>Blank layout page</a:t>
            </a:r>
            <a:endParaRPr lang="en-GB" dirty="0"/>
          </a:p>
        </p:txBody>
      </p:sp>
      <p:sp>
        <p:nvSpPr>
          <p:cNvPr id="8" name="Platshållare för datum 7">
            <a:extLst>
              <a:ext uri="{FF2B5EF4-FFF2-40B4-BE49-F238E27FC236}">
                <a16:creationId xmlns:a16="http://schemas.microsoft.com/office/drawing/2014/main" id="{4565F79C-A6DE-4620-8F5D-2F81B5C995E9}"/>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36D324F2-6435-424D-9666-56A5C92F56FA}"/>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342A72D1-F0F8-4C4C-A5D6-E48BF80F9EF9}"/>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57334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9134400" cy="795600"/>
          </a:xfrm>
          <a:prstGeom prst="rect">
            <a:avLst/>
          </a:prstGeom>
        </p:spPr>
        <p:txBody>
          <a:bodyPr anchor="t" anchorCtr="0"/>
          <a:lstStyle>
            <a:lvl1pPr>
              <a:defRPr/>
            </a:lvl1pPr>
          </a:lstStyle>
          <a:p>
            <a:r>
              <a:rPr lang="en-US"/>
              <a:t>Click to edit Master title style</a:t>
            </a:r>
            <a:endParaRPr lang="sv-SE" dirty="0"/>
          </a:p>
        </p:txBody>
      </p:sp>
      <p:sp>
        <p:nvSpPr>
          <p:cNvPr id="3" name="Platshållare för innehåll 2"/>
          <p:cNvSpPr>
            <a:spLocks noGrp="1"/>
          </p:cNvSpPr>
          <p:nvPr>
            <p:ph sz="half" idx="1"/>
          </p:nvPr>
        </p:nvSpPr>
        <p:spPr>
          <a:xfrm>
            <a:off x="1056000" y="2808000"/>
            <a:ext cx="4464000" cy="3214800"/>
          </a:xfrm>
          <a:prstGeom prst="rect">
            <a:avLst/>
          </a:prstGeo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5721600" y="2808000"/>
            <a:ext cx="4464000" cy="3214800"/>
          </a:xfrm>
          <a:prstGeom prst="rect">
            <a:avLst/>
          </a:prstGeom>
        </p:spPr>
        <p:txBody>
          <a:bodyPr/>
          <a:lstStyle>
            <a:lvl1pPr>
              <a:defRPr sz="2400"/>
            </a:lvl1pPr>
            <a:lvl2pPr>
              <a:defRPr sz="1867"/>
            </a:lvl2pPr>
            <a:lvl3pPr>
              <a:defRPr sz="1333"/>
            </a:lvl3pPr>
            <a:lvl4pPr>
              <a:defRPr sz="1067"/>
            </a:lvl4pPr>
            <a:lvl5pPr>
              <a:defRPr sz="10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datum 7">
            <a:extLst>
              <a:ext uri="{FF2B5EF4-FFF2-40B4-BE49-F238E27FC236}">
                <a16:creationId xmlns:a16="http://schemas.microsoft.com/office/drawing/2014/main" id="{ABDF77F5-4644-4F2E-A197-942BBA5A268F}"/>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5D0FF0C4-F209-401D-B3CD-34563C2B5FBD}"/>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121C0C86-7865-438D-9323-F7C52204AEF5}"/>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35602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aption and Text">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9134400" cy="795600"/>
          </a:xfrm>
          <a:prstGeom prst="rect">
            <a:avLst/>
          </a:prstGeom>
        </p:spPr>
        <p:txBody>
          <a:bodyPr anchor="t" anchorCtr="0"/>
          <a:lstStyle>
            <a:lvl1pPr>
              <a:defRPr/>
            </a:lvl1pPr>
          </a:lstStyle>
          <a:p>
            <a:r>
              <a:rPr lang="en-US"/>
              <a:t>Click to edit Master title style</a:t>
            </a:r>
            <a:endParaRPr lang="sv-SE" dirty="0"/>
          </a:p>
        </p:txBody>
      </p:sp>
      <p:sp>
        <p:nvSpPr>
          <p:cNvPr id="3" name="Platshållare för innehåll 2"/>
          <p:cNvSpPr>
            <a:spLocks noGrp="1"/>
          </p:cNvSpPr>
          <p:nvPr>
            <p:ph idx="1"/>
          </p:nvPr>
        </p:nvSpPr>
        <p:spPr>
          <a:xfrm>
            <a:off x="1056000" y="2808000"/>
            <a:ext cx="9134400" cy="3214800"/>
          </a:xfrm>
          <a:prstGeom prst="rect">
            <a:avLst/>
          </a:prstGeom>
        </p:spPr>
        <p:txBody>
          <a:bodyPr/>
          <a:lstStyle>
            <a:lvl1pPr marL="2117" indent="-2117">
              <a:lnSpc>
                <a:spcPts val="3467"/>
              </a:lnSpc>
              <a:buNone/>
              <a:defRPr/>
            </a:lvl1pPr>
            <a:lvl2pPr>
              <a:buNone/>
              <a:defRPr/>
            </a:lvl2pPr>
            <a:lvl3pPr>
              <a:buNone/>
              <a:defRPr/>
            </a:lvl3pPr>
            <a:lvl4pPr>
              <a:buNone/>
              <a:defRPr/>
            </a:lvl4pPr>
            <a:lvl5pPr>
              <a:buNone/>
              <a:defRPr/>
            </a:lvl5pPr>
          </a:lstStyle>
          <a:p>
            <a:pPr lvl="0"/>
            <a:r>
              <a:rPr lang="en-US"/>
              <a:t>Click to edit Master text styles</a:t>
            </a:r>
          </a:p>
        </p:txBody>
      </p:sp>
      <p:sp>
        <p:nvSpPr>
          <p:cNvPr id="7" name="Platshållare för datum 6">
            <a:extLst>
              <a:ext uri="{FF2B5EF4-FFF2-40B4-BE49-F238E27FC236}">
                <a16:creationId xmlns:a16="http://schemas.microsoft.com/office/drawing/2014/main" id="{8CE1468F-F08B-432F-A198-AB860CFC3BB9}"/>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8" name="Platshållare för sidfot 7">
            <a:extLst>
              <a:ext uri="{FF2B5EF4-FFF2-40B4-BE49-F238E27FC236}">
                <a16:creationId xmlns:a16="http://schemas.microsoft.com/office/drawing/2014/main" id="{CFA3CC3C-C184-474B-B92A-9D0E6E41FF03}"/>
              </a:ext>
            </a:extLst>
          </p:cNvPr>
          <p:cNvSpPr>
            <a:spLocks noGrp="1"/>
          </p:cNvSpPr>
          <p:nvPr>
            <p:ph type="ftr" sz="quarter" idx="11"/>
          </p:nvPr>
        </p:nvSpPr>
        <p:spPr/>
        <p:txBody>
          <a:bodyPr/>
          <a:lstStyle/>
          <a:p>
            <a:r>
              <a:rPr lang="en-GB"/>
              <a:t>/Name Name, Institution or similar</a:t>
            </a:r>
            <a:endParaRPr lang="sv-SE" dirty="0"/>
          </a:p>
        </p:txBody>
      </p:sp>
      <p:sp>
        <p:nvSpPr>
          <p:cNvPr id="9" name="Platshållare för bildnummer 8">
            <a:extLst>
              <a:ext uri="{FF2B5EF4-FFF2-40B4-BE49-F238E27FC236}">
                <a16:creationId xmlns:a16="http://schemas.microsoft.com/office/drawing/2014/main" id="{5D749FA8-4FCE-47C7-A0EE-E9A07A396BBB}"/>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27521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a:prstGeom prst="rect">
            <a:avLst/>
          </a:prstGeo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1056000" y="2808000"/>
            <a:ext cx="6254400" cy="3214800"/>
          </a:xfrm>
          <a:prstGeom prst="rect">
            <a:avLst/>
          </a:prstGeom>
        </p:spPr>
        <p:txBody>
          <a:bodyPr/>
          <a:lstStyle>
            <a:lvl1pPr>
              <a:defRPr sz="2400"/>
            </a:lvl1pPr>
            <a:lvl2pPr>
              <a:defRPr sz="2400"/>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492800" y="1962000"/>
            <a:ext cx="4080000" cy="4060800"/>
          </a:xfrm>
          <a:prstGeom prst="rect">
            <a:avLst/>
          </a:prstGeom>
        </p:spPr>
        <p:txBody>
          <a:bodyPr/>
          <a:lstStyle>
            <a:lvl1pPr>
              <a:defRPr sz="2400"/>
            </a:lvl1pPr>
            <a:lvl2pPr>
              <a:defRPr sz="2400"/>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datum 7">
            <a:extLst>
              <a:ext uri="{FF2B5EF4-FFF2-40B4-BE49-F238E27FC236}">
                <a16:creationId xmlns:a16="http://schemas.microsoft.com/office/drawing/2014/main" id="{FE785CDD-7D7F-41CA-A0E4-7DC9D6AA6E89}"/>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9" name="Platshållare för sidfot 8">
            <a:extLst>
              <a:ext uri="{FF2B5EF4-FFF2-40B4-BE49-F238E27FC236}">
                <a16:creationId xmlns:a16="http://schemas.microsoft.com/office/drawing/2014/main" id="{563E0981-3171-4238-9A68-482E07DE4FA7}"/>
              </a:ext>
            </a:extLst>
          </p:cNvPr>
          <p:cNvSpPr>
            <a:spLocks noGrp="1"/>
          </p:cNvSpPr>
          <p:nvPr>
            <p:ph type="ftr" sz="quarter" idx="11"/>
          </p:nvPr>
        </p:nvSpPr>
        <p:spPr/>
        <p:txBody>
          <a:bodyPr/>
          <a:lstStyle/>
          <a:p>
            <a:r>
              <a:rPr lang="en-GB"/>
              <a:t>/Name Name, Institution or similar</a:t>
            </a:r>
            <a:endParaRPr lang="sv-SE" dirty="0"/>
          </a:p>
        </p:txBody>
      </p:sp>
      <p:sp>
        <p:nvSpPr>
          <p:cNvPr id="10" name="Platshållare för bildnummer 9">
            <a:extLst>
              <a:ext uri="{FF2B5EF4-FFF2-40B4-BE49-F238E27FC236}">
                <a16:creationId xmlns:a16="http://schemas.microsoft.com/office/drawing/2014/main" id="{3E5B41D4-AB56-44E6-B154-8A3EAE032C5A}"/>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85655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datum 5">
            <a:extLst>
              <a:ext uri="{FF2B5EF4-FFF2-40B4-BE49-F238E27FC236}">
                <a16:creationId xmlns:a16="http://schemas.microsoft.com/office/drawing/2014/main" id="{80B0B53A-EA76-4571-9DA2-5FA6BC600D07}"/>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7" name="Platshållare för sidfot 6">
            <a:extLst>
              <a:ext uri="{FF2B5EF4-FFF2-40B4-BE49-F238E27FC236}">
                <a16:creationId xmlns:a16="http://schemas.microsoft.com/office/drawing/2014/main" id="{BE4A25B0-E262-400C-98CA-DFBCCD55B504}"/>
              </a:ext>
            </a:extLst>
          </p:cNvPr>
          <p:cNvSpPr>
            <a:spLocks noGrp="1"/>
          </p:cNvSpPr>
          <p:nvPr>
            <p:ph type="ftr" sz="quarter" idx="11"/>
          </p:nvPr>
        </p:nvSpPr>
        <p:spPr/>
        <p:txBody>
          <a:bodyPr/>
          <a:lstStyle/>
          <a:p>
            <a:r>
              <a:rPr lang="en-GB"/>
              <a:t>/Name Name, Institution or similar</a:t>
            </a:r>
            <a:endParaRPr lang="sv-SE" dirty="0"/>
          </a:p>
        </p:txBody>
      </p:sp>
      <p:sp>
        <p:nvSpPr>
          <p:cNvPr id="8" name="Platshållare för bildnummer 7">
            <a:extLst>
              <a:ext uri="{FF2B5EF4-FFF2-40B4-BE49-F238E27FC236}">
                <a16:creationId xmlns:a16="http://schemas.microsoft.com/office/drawing/2014/main" id="{816DCBDA-03FD-4A0D-8A99-A5E64CA846C9}"/>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269332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E55FC11A-DD27-4C91-B9A0-C7234519B8E8}"/>
              </a:ext>
            </a:extLst>
          </p:cNvPr>
          <p:cNvSpPr>
            <a:spLocks noGrp="1"/>
          </p:cNvSpPr>
          <p:nvPr>
            <p:ph type="title" hasCustomPrompt="1"/>
          </p:nvPr>
        </p:nvSpPr>
        <p:spPr/>
        <p:txBody>
          <a:bodyPr/>
          <a:lstStyle/>
          <a:p>
            <a:r>
              <a:rPr lang="sv-SE" sz="1800" dirty="0">
                <a:effectLst/>
                <a:latin typeface="Calibri" panose="020F0502020204030204" pitchFamily="34" charset="0"/>
              </a:rPr>
              <a:t>Blank layout page</a:t>
            </a:r>
            <a:endParaRPr lang="en-GB" dirty="0"/>
          </a:p>
        </p:txBody>
      </p:sp>
      <p:sp>
        <p:nvSpPr>
          <p:cNvPr id="5" name="Platshållare för datum 4">
            <a:extLst>
              <a:ext uri="{FF2B5EF4-FFF2-40B4-BE49-F238E27FC236}">
                <a16:creationId xmlns:a16="http://schemas.microsoft.com/office/drawing/2014/main" id="{871EABD4-4FD2-4E32-BA1F-095207E796A2}"/>
              </a:ext>
            </a:extLst>
          </p:cNvPr>
          <p:cNvSpPr>
            <a:spLocks noGrp="1"/>
          </p:cNvSpPr>
          <p:nvPr>
            <p:ph type="dt" sz="half" idx="10"/>
          </p:nvPr>
        </p:nvSpPr>
        <p:spPr/>
        <p:txBody>
          <a:bodyPr/>
          <a:lstStyle/>
          <a:p>
            <a:fld id="{AEFE5D8C-6658-4CE8-AFEF-D97C75A23B81}" type="datetime1">
              <a:rPr lang="en-GB" smtClean="0"/>
              <a:pPr/>
              <a:t>07/11/2022</a:t>
            </a:fld>
            <a:endParaRPr lang="sv-SE" dirty="0"/>
          </a:p>
        </p:txBody>
      </p:sp>
      <p:sp>
        <p:nvSpPr>
          <p:cNvPr id="6" name="Platshållare för sidfot 5">
            <a:extLst>
              <a:ext uri="{FF2B5EF4-FFF2-40B4-BE49-F238E27FC236}">
                <a16:creationId xmlns:a16="http://schemas.microsoft.com/office/drawing/2014/main" id="{5931800D-A4A9-4D9F-9DD1-557849B7FF6D}"/>
              </a:ext>
            </a:extLst>
          </p:cNvPr>
          <p:cNvSpPr>
            <a:spLocks noGrp="1"/>
          </p:cNvSpPr>
          <p:nvPr>
            <p:ph type="ftr" sz="quarter" idx="11"/>
          </p:nvPr>
        </p:nvSpPr>
        <p:spPr/>
        <p:txBody>
          <a:bodyPr/>
          <a:lstStyle/>
          <a:p>
            <a:r>
              <a:rPr lang="en-GB"/>
              <a:t>/Name Name, Institution or similar</a:t>
            </a:r>
            <a:endParaRPr lang="sv-SE" dirty="0"/>
          </a:p>
        </p:txBody>
      </p:sp>
      <p:sp>
        <p:nvSpPr>
          <p:cNvPr id="7" name="Platshållare för bildnummer 6">
            <a:extLst>
              <a:ext uri="{FF2B5EF4-FFF2-40B4-BE49-F238E27FC236}">
                <a16:creationId xmlns:a16="http://schemas.microsoft.com/office/drawing/2014/main" id="{3743AE10-5A66-40CB-AD75-C2E71B4B769E}"/>
              </a:ext>
            </a:extLst>
          </p:cNvPr>
          <p:cNvSpPr>
            <a:spLocks noGrp="1"/>
          </p:cNvSpPr>
          <p:nvPr>
            <p:ph type="sldNum" sz="quarter" idx="12"/>
          </p:nvPr>
        </p:nvSpPr>
        <p:spPr/>
        <p:txBody>
          <a:body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85993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A574FB1-4DE1-4250-B43B-4B4014D0085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2695" b="22383"/>
          <a:stretch/>
        </p:blipFill>
        <p:spPr>
          <a:xfrm>
            <a:off x="3552000" y="486000"/>
            <a:ext cx="8640000" cy="6372000"/>
          </a:xfrm>
          <a:prstGeom prst="rect">
            <a:avLst/>
          </a:prstGeom>
        </p:spPr>
      </p:pic>
      <p:sp>
        <p:nvSpPr>
          <p:cNvPr id="2" name="Rubrik 1"/>
          <p:cNvSpPr>
            <a:spLocks noGrp="1"/>
          </p:cNvSpPr>
          <p:nvPr>
            <p:ph type="ctrTitle"/>
          </p:nvPr>
        </p:nvSpPr>
        <p:spPr>
          <a:xfrm>
            <a:off x="1344000" y="2437200"/>
            <a:ext cx="8841600" cy="1425600"/>
          </a:xfrm>
          <a:prstGeom prst="rect">
            <a:avLst/>
          </a:prstGeom>
        </p:spPr>
        <p:txBody>
          <a:bodyPr lIns="72000" tIns="36000" rIns="72000" bIns="36000" anchor="ctr" anchorCtr="0">
            <a:normAutofit/>
          </a:bodyPr>
          <a:lstStyle>
            <a:lvl1pPr algn="l">
              <a:defRPr sz="4700" b="0">
                <a:latin typeface="Calibri" panose="020F0502020204030204" pitchFamily="34" charset="0"/>
                <a:ea typeface="Verdana" pitchFamily="34" charset="0"/>
                <a:cs typeface="Calibri" panose="020F0502020204030204" pitchFamily="34" charset="0"/>
              </a:defRPr>
            </a:lvl1pPr>
          </a:lstStyle>
          <a:p>
            <a:r>
              <a:rPr lang="en-US" dirty="0"/>
              <a:t>Click to edit Master title style</a:t>
            </a:r>
            <a:endParaRPr lang="sv-SE" dirty="0"/>
          </a:p>
        </p:txBody>
      </p:sp>
      <p:sp>
        <p:nvSpPr>
          <p:cNvPr id="3" name="Underrubrik 2"/>
          <p:cNvSpPr>
            <a:spLocks noGrp="1"/>
          </p:cNvSpPr>
          <p:nvPr>
            <p:ph type="subTitle" idx="1"/>
          </p:nvPr>
        </p:nvSpPr>
        <p:spPr>
          <a:xfrm>
            <a:off x="1344000" y="3859200"/>
            <a:ext cx="8841600" cy="1166400"/>
          </a:xfrm>
          <a:prstGeom prst="rect">
            <a:avLst/>
          </a:prstGeom>
        </p:spPr>
        <p:txBody>
          <a:bodyPr>
            <a:normAutofit/>
          </a:bodyPr>
          <a:lstStyle>
            <a:lvl1pPr marL="0" indent="0" algn="l">
              <a:lnSpc>
                <a:spcPts val="3867"/>
              </a:lnSpc>
              <a:spcBef>
                <a:spcPts val="640"/>
              </a:spcBef>
              <a:buNone/>
              <a:defRPr sz="2400">
                <a:solidFill>
                  <a:schemeClr val="accent1"/>
                </a:solidFill>
                <a:latin typeface="Calibri" panose="020F0502020204030204" pitchFamily="34" charset="0"/>
                <a:ea typeface="Verdana"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sv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svg"/><Relationship Id="rId5" Type="http://schemas.openxmlformats.org/officeDocument/2006/relationships/slideLayout" Target="../slideLayouts/slideLayout21.xml"/><Relationship Id="rId10"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svg"/><Relationship Id="rId5" Type="http://schemas.openxmlformats.org/officeDocument/2006/relationships/slideLayout" Target="../slideLayouts/slideLayout29.xml"/><Relationship Id="rId10" Type="http://schemas.openxmlformats.org/officeDocument/2006/relationships/image" Target="../media/image5.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Placeholder 9"/>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en-US"/>
              <a:t>Click to edit Master title style</a:t>
            </a:r>
            <a:endParaRPr lang="en-GB" dirty="0"/>
          </a:p>
        </p:txBody>
      </p:sp>
      <p:pic>
        <p:nvPicPr>
          <p:cNvPr id="8" name="Bild 2" descr="Logotype Stockholm university.">
            <a:extLst>
              <a:ext uri="{FF2B5EF4-FFF2-40B4-BE49-F238E27FC236}">
                <a16:creationId xmlns:a16="http://schemas.microsoft.com/office/drawing/2014/main" id="{0A1BEBC2-C481-4CD9-BF8D-C2D0A25BA3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8000" y="288000"/>
            <a:ext cx="1911600" cy="601070"/>
          </a:xfrm>
          <a:prstGeom prst="rect">
            <a:avLst/>
          </a:prstGeom>
        </p:spPr>
      </p:pic>
      <p:sp>
        <p:nvSpPr>
          <p:cNvPr id="12" name="Platshållare för datum 3">
            <a:extLst>
              <a:ext uri="{FF2B5EF4-FFF2-40B4-BE49-F238E27FC236}">
                <a16:creationId xmlns:a16="http://schemas.microsoft.com/office/drawing/2014/main" id="{29D996D7-BDBF-4254-B393-98777FF80461}"/>
              </a:ext>
            </a:extLst>
          </p:cNvPr>
          <p:cNvSpPr>
            <a:spLocks noGrp="1"/>
          </p:cNvSpPr>
          <p:nvPr>
            <p:ph type="dt" sz="half" idx="2"/>
          </p:nvPr>
        </p:nvSpPr>
        <p:spPr>
          <a:xfrm>
            <a:off x="191344" y="6381328"/>
            <a:ext cx="936000" cy="280800"/>
          </a:xfrm>
          <a:prstGeom prst="rect">
            <a:avLst/>
          </a:prstGeom>
        </p:spPr>
        <p:txBody>
          <a:bodyPr vert="horz" lIns="91440" tIns="45720" rIns="91440" bIns="45720" rtlCol="0" anchor="ctr"/>
          <a:lstStyle>
            <a:lvl1pPr algn="l">
              <a:defRPr sz="1200">
                <a:solidFill>
                  <a:schemeClr val="accent1"/>
                </a:solidFill>
                <a:latin typeface="Calibri" panose="020F0502020204030204" pitchFamily="34" charset="0"/>
                <a:ea typeface="Verdana" pitchFamily="34" charset="0"/>
                <a:cs typeface="Calibri" panose="020F0502020204030204" pitchFamily="34" charset="0"/>
              </a:defRPr>
            </a:lvl1pPr>
          </a:lstStyle>
          <a:p>
            <a:fld id="{AEFE5D8C-6658-4CE8-AFEF-D97C75A23B81}" type="datetime1">
              <a:rPr lang="en-GB" smtClean="0"/>
              <a:pPr/>
              <a:t>07/11/2022</a:t>
            </a:fld>
            <a:endParaRPr lang="sv-SE" dirty="0"/>
          </a:p>
        </p:txBody>
      </p:sp>
      <p:sp>
        <p:nvSpPr>
          <p:cNvPr id="13" name="Platshållare för sidfot 4">
            <a:extLst>
              <a:ext uri="{FF2B5EF4-FFF2-40B4-BE49-F238E27FC236}">
                <a16:creationId xmlns:a16="http://schemas.microsoft.com/office/drawing/2014/main" id="{92F78F13-A482-4F2B-BD54-C18758329B32}"/>
              </a:ext>
            </a:extLst>
          </p:cNvPr>
          <p:cNvSpPr>
            <a:spLocks noGrp="1"/>
          </p:cNvSpPr>
          <p:nvPr>
            <p:ph type="ftr" sz="quarter" idx="3"/>
          </p:nvPr>
        </p:nvSpPr>
        <p:spPr>
          <a:xfrm>
            <a:off x="1271464" y="6381328"/>
            <a:ext cx="9577064" cy="280800"/>
          </a:xfrm>
          <a:prstGeom prst="rect">
            <a:avLst/>
          </a:prstGeom>
        </p:spPr>
        <p:txBody>
          <a:bodyPr vert="horz" lIns="91440" tIns="45720" rIns="91440" bIns="45720" rtlCol="0" anchor="t"/>
          <a:lstStyle>
            <a:lvl1pPr algn="l">
              <a:defRPr sz="1200">
                <a:solidFill>
                  <a:schemeClr val="accent1"/>
                </a:solidFill>
                <a:latin typeface="Calibri" panose="020F0502020204030204" pitchFamily="34" charset="0"/>
                <a:ea typeface="Verdana" pitchFamily="34" charset="0"/>
                <a:cs typeface="Calibri" panose="020F0502020204030204" pitchFamily="34" charset="0"/>
              </a:defRPr>
            </a:lvl1pPr>
          </a:lstStyle>
          <a:p>
            <a:r>
              <a:rPr lang="en-GB" dirty="0"/>
              <a:t>/Name </a:t>
            </a:r>
            <a:r>
              <a:rPr lang="en-GB" dirty="0" err="1"/>
              <a:t>Name</a:t>
            </a:r>
            <a:r>
              <a:rPr lang="en-GB" dirty="0"/>
              <a:t>, Institution or similar</a:t>
            </a:r>
            <a:endParaRPr lang="sv-SE" dirty="0"/>
          </a:p>
        </p:txBody>
      </p:sp>
      <p:sp>
        <p:nvSpPr>
          <p:cNvPr id="14" name="Platshållare för bildnummer 5">
            <a:extLst>
              <a:ext uri="{FF2B5EF4-FFF2-40B4-BE49-F238E27FC236}">
                <a16:creationId xmlns:a16="http://schemas.microsoft.com/office/drawing/2014/main" id="{63BD3975-CC87-4DCD-8DD6-F0D19DE2EF0C}"/>
              </a:ext>
            </a:extLst>
          </p:cNvPr>
          <p:cNvSpPr>
            <a:spLocks noGrp="1"/>
          </p:cNvSpPr>
          <p:nvPr>
            <p:ph type="sldNum" sz="quarter" idx="4"/>
          </p:nvPr>
        </p:nvSpPr>
        <p:spPr>
          <a:xfrm>
            <a:off x="11052794" y="6381328"/>
            <a:ext cx="576000" cy="280800"/>
          </a:xfrm>
          <a:prstGeom prst="rect">
            <a:avLst/>
          </a:prstGeom>
        </p:spPr>
        <p:txBody>
          <a:bodyPr vert="horz" lIns="91440" tIns="45720" rIns="91440" bIns="45720" rtlCol="0" anchor="ctr"/>
          <a:lstStyle>
            <a:lvl1pPr algn="r">
              <a:defRPr sz="1200">
                <a:solidFill>
                  <a:schemeClr val="accent1"/>
                </a:solidFill>
                <a:latin typeface="Calibri" panose="020F0502020204030204" pitchFamily="34" charset="0"/>
                <a:ea typeface="Verdana" pitchFamily="34" charset="0"/>
                <a:cs typeface="Calibri" panose="020F0502020204030204" pitchFamily="34" charset="0"/>
              </a:defRPr>
            </a:lvl1p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3442291930"/>
      </p:ext>
    </p:extLst>
  </p:cSld>
  <p:clrMap bg1="lt1" tx1="dk1" bg2="lt2" tx2="dk2" accent1="accent1" accent2="accent2" accent3="accent3" accent4="accent4" accent5="accent5" accent6="accent6" hlink="hlink" folHlink="folHlink"/>
  <p:sldLayoutIdLst>
    <p:sldLayoutId id="2147483725" r:id="rId1"/>
    <p:sldLayoutId id="2147483744" r:id="rId2"/>
    <p:sldLayoutId id="2147483726" r:id="rId3"/>
    <p:sldLayoutId id="2147483727" r:id="rId4"/>
    <p:sldLayoutId id="2147483728" r:id="rId5"/>
    <p:sldLayoutId id="2147483729" r:id="rId6"/>
    <p:sldLayoutId id="2147483730" r:id="rId7"/>
    <p:sldLayoutId id="2147483731" r:id="rId8"/>
  </p:sldLayoutIdLst>
  <p:hf sldNum="0" hdr="0" ftr="0" dt="0"/>
  <p:txStyles>
    <p:title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p:titleStyle>
    <p:bodyStyle>
      <a:lvl1pPr marL="457189" indent="-457189" algn="l" defTabSz="1219170" rtl="0" eaLnBrk="1" latinLnBrk="0" hangingPunct="1">
        <a:lnSpc>
          <a:spcPts val="3867"/>
        </a:lnSpc>
        <a:spcBef>
          <a:spcPct val="20000"/>
        </a:spcBef>
        <a:buSzPct val="93000"/>
        <a:buFont typeface="Verdana" pitchFamily="34" charset="0"/>
        <a:buChar char="●"/>
        <a:defRPr sz="2000" kern="1200">
          <a:solidFill>
            <a:schemeClr val="accent1"/>
          </a:solidFill>
          <a:latin typeface="Calibri" panose="020F0502020204030204" pitchFamily="34" charset="0"/>
          <a:ea typeface="Verdana" pitchFamily="34" charset="0"/>
          <a:cs typeface="Calibri" panose="020F0502020204030204" pitchFamily="34" charset="0"/>
        </a:defRPr>
      </a:lvl1pPr>
      <a:lvl2pPr marL="990575" indent="-380990"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2pPr>
      <a:lvl3pPr marL="1523962" indent="-304792"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3pPr>
      <a:lvl4pPr marL="2133547" indent="-304792"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4pPr>
      <a:lvl5pPr marL="2743131" indent="-304792"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9"/>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pic>
        <p:nvPicPr>
          <p:cNvPr id="8" name="Bild 2" descr="Logotype Stockholm university.">
            <a:extLst>
              <a:ext uri="{FF2B5EF4-FFF2-40B4-BE49-F238E27FC236}">
                <a16:creationId xmlns:a16="http://schemas.microsoft.com/office/drawing/2014/main" id="{2C67E3D6-E84A-4C3A-8065-BE5C7718EF0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8000" y="288000"/>
            <a:ext cx="1911600" cy="601070"/>
          </a:xfrm>
          <a:prstGeom prst="rect">
            <a:avLst/>
          </a:prstGeom>
        </p:spPr>
      </p:pic>
      <p:sp>
        <p:nvSpPr>
          <p:cNvPr id="11" name="Platshållare för datum 3">
            <a:extLst>
              <a:ext uri="{FF2B5EF4-FFF2-40B4-BE49-F238E27FC236}">
                <a16:creationId xmlns:a16="http://schemas.microsoft.com/office/drawing/2014/main" id="{31A108F6-F47E-4D16-8156-782D7CEA5380}"/>
              </a:ext>
            </a:extLst>
          </p:cNvPr>
          <p:cNvSpPr>
            <a:spLocks noGrp="1"/>
          </p:cNvSpPr>
          <p:nvPr>
            <p:ph type="dt" sz="half" idx="2"/>
          </p:nvPr>
        </p:nvSpPr>
        <p:spPr>
          <a:xfrm>
            <a:off x="191344" y="6381328"/>
            <a:ext cx="936000" cy="280800"/>
          </a:xfrm>
          <a:prstGeom prst="rect">
            <a:avLst/>
          </a:prstGeom>
        </p:spPr>
        <p:txBody>
          <a:bodyPr vert="horz" lIns="91440" tIns="45720" rIns="91440" bIns="45720" rtlCol="0" anchor="ctr"/>
          <a:lstStyle>
            <a:lvl1pPr algn="l">
              <a:defRPr sz="1200">
                <a:solidFill>
                  <a:schemeClr val="accent1"/>
                </a:solidFill>
                <a:latin typeface="Calibri" panose="020F0502020204030204" pitchFamily="34" charset="0"/>
                <a:ea typeface="Verdana" pitchFamily="34" charset="0"/>
                <a:cs typeface="Calibri" panose="020F0502020204030204" pitchFamily="34" charset="0"/>
              </a:defRPr>
            </a:lvl1pPr>
          </a:lstStyle>
          <a:p>
            <a:fld id="{AEFE5D8C-6658-4CE8-AFEF-D97C75A23B81}" type="datetime1">
              <a:rPr lang="en-GB" smtClean="0"/>
              <a:pPr/>
              <a:t>07/11/2022</a:t>
            </a:fld>
            <a:endParaRPr lang="sv-SE" dirty="0"/>
          </a:p>
        </p:txBody>
      </p:sp>
      <p:sp>
        <p:nvSpPr>
          <p:cNvPr id="14" name="Platshållare för sidfot 4">
            <a:extLst>
              <a:ext uri="{FF2B5EF4-FFF2-40B4-BE49-F238E27FC236}">
                <a16:creationId xmlns:a16="http://schemas.microsoft.com/office/drawing/2014/main" id="{E42FBD38-B86B-46BC-838D-92C78D6D62B7}"/>
              </a:ext>
            </a:extLst>
          </p:cNvPr>
          <p:cNvSpPr>
            <a:spLocks noGrp="1"/>
          </p:cNvSpPr>
          <p:nvPr>
            <p:ph type="ftr" sz="quarter" idx="3"/>
          </p:nvPr>
        </p:nvSpPr>
        <p:spPr>
          <a:xfrm>
            <a:off x="1271464" y="6381328"/>
            <a:ext cx="9577064" cy="280800"/>
          </a:xfrm>
          <a:prstGeom prst="rect">
            <a:avLst/>
          </a:prstGeom>
        </p:spPr>
        <p:txBody>
          <a:bodyPr vert="horz" lIns="91440" tIns="45720" rIns="91440" bIns="45720" rtlCol="0" anchor="t"/>
          <a:lstStyle>
            <a:lvl1pPr algn="l">
              <a:defRPr sz="1200">
                <a:solidFill>
                  <a:schemeClr val="accent1"/>
                </a:solidFill>
                <a:latin typeface="Calibri" panose="020F0502020204030204" pitchFamily="34" charset="0"/>
                <a:ea typeface="Verdana" pitchFamily="34" charset="0"/>
                <a:cs typeface="Calibri" panose="020F0502020204030204" pitchFamily="34" charset="0"/>
              </a:defRPr>
            </a:lvl1pPr>
          </a:lstStyle>
          <a:p>
            <a:r>
              <a:rPr lang="en-GB" dirty="0"/>
              <a:t>/Name </a:t>
            </a:r>
            <a:r>
              <a:rPr lang="en-GB" dirty="0" err="1"/>
              <a:t>Name</a:t>
            </a:r>
            <a:r>
              <a:rPr lang="en-GB" dirty="0"/>
              <a:t>, Institution or similar</a:t>
            </a:r>
            <a:endParaRPr lang="sv-SE" dirty="0"/>
          </a:p>
        </p:txBody>
      </p:sp>
      <p:sp>
        <p:nvSpPr>
          <p:cNvPr id="15" name="Platshållare för bildnummer 5">
            <a:extLst>
              <a:ext uri="{FF2B5EF4-FFF2-40B4-BE49-F238E27FC236}">
                <a16:creationId xmlns:a16="http://schemas.microsoft.com/office/drawing/2014/main" id="{BA1D81DA-708F-4F1C-9BAC-FA6729FF57E3}"/>
              </a:ext>
            </a:extLst>
          </p:cNvPr>
          <p:cNvSpPr>
            <a:spLocks noGrp="1"/>
          </p:cNvSpPr>
          <p:nvPr>
            <p:ph type="sldNum" sz="quarter" idx="4"/>
          </p:nvPr>
        </p:nvSpPr>
        <p:spPr>
          <a:xfrm>
            <a:off x="11052794" y="6381328"/>
            <a:ext cx="576000" cy="280800"/>
          </a:xfrm>
          <a:prstGeom prst="rect">
            <a:avLst/>
          </a:prstGeom>
        </p:spPr>
        <p:txBody>
          <a:bodyPr vert="horz" lIns="91440" tIns="45720" rIns="91440" bIns="45720" rtlCol="0" anchor="ctr"/>
          <a:lstStyle>
            <a:lvl1pPr algn="r">
              <a:defRPr sz="1200">
                <a:solidFill>
                  <a:schemeClr val="accent1"/>
                </a:solidFill>
                <a:latin typeface="Calibri" panose="020F0502020204030204" pitchFamily="34" charset="0"/>
                <a:ea typeface="Verdana" pitchFamily="34" charset="0"/>
                <a:cs typeface="Calibri" panose="020F0502020204030204" pitchFamily="34" charset="0"/>
              </a:defRPr>
            </a:lvl1pPr>
          </a:lstStyle>
          <a:p>
            <a:fld id="{400B66ED-EE6C-4E7E-848D-94DB84BF3115}"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7" r:id="rId1"/>
    <p:sldLayoutId id="2147483746" r:id="rId2"/>
    <p:sldLayoutId id="2147483688" r:id="rId3"/>
    <p:sldLayoutId id="2147483689" r:id="rId4"/>
    <p:sldLayoutId id="2147483690" r:id="rId5"/>
    <p:sldLayoutId id="2147483691" r:id="rId6"/>
    <p:sldLayoutId id="2147483692" r:id="rId7"/>
    <p:sldLayoutId id="2147483693" r:id="rId8"/>
  </p:sldLayoutIdLst>
  <p:hf sldNum="0" hdr="0" ftr="0" dt="0"/>
  <p:txStyles>
    <p:title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p:titleStyle>
    <p:bodyStyle>
      <a:lvl1pPr marL="457189" indent="-457189" algn="l" defTabSz="1219170" rtl="0" eaLnBrk="1" latinLnBrk="0" hangingPunct="1">
        <a:lnSpc>
          <a:spcPts val="3867"/>
        </a:lnSpc>
        <a:spcBef>
          <a:spcPct val="20000"/>
        </a:spcBef>
        <a:buSzPct val="93000"/>
        <a:buFont typeface="Verdana" pitchFamily="34" charset="0"/>
        <a:buChar char="●"/>
        <a:defRPr sz="2000" kern="1200">
          <a:solidFill>
            <a:schemeClr val="accent1"/>
          </a:solidFill>
          <a:latin typeface="Calibri" panose="020F0502020204030204" pitchFamily="34" charset="0"/>
          <a:ea typeface="Verdana" pitchFamily="34" charset="0"/>
          <a:cs typeface="Calibri" panose="020F0502020204030204" pitchFamily="34" charset="0"/>
        </a:defRPr>
      </a:lvl1pPr>
      <a:lvl2pPr marL="990575" indent="-380990"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2pPr>
      <a:lvl3pPr marL="1523962" indent="-304792"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3pPr>
      <a:lvl4pPr marL="2133547" indent="-304792"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4pPr>
      <a:lvl5pPr marL="2743131" indent="-304792" algn="l" defTabSz="1219170" rtl="0" eaLnBrk="1" latinLnBrk="0" hangingPunct="1">
        <a:spcBef>
          <a:spcPct val="20000"/>
        </a:spcBef>
        <a:buFont typeface="Arial" pitchFamily="34" charset="0"/>
        <a:buChar char="»"/>
        <a:defRPr sz="1800" kern="1200">
          <a:solidFill>
            <a:schemeClr val="accent1"/>
          </a:solidFill>
          <a:latin typeface="Calibri" panose="020F0502020204030204" pitchFamily="34" charset="0"/>
          <a:ea typeface="Verdana" pitchFamily="34" charset="0"/>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en-US" dirty="0"/>
              <a:t>Click to edit Master title style</a:t>
            </a:r>
            <a:endParaRPr lang="sv-SE" dirty="0"/>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8" name="Graphic 7" descr="Logotype Stockholm university.">
            <a:extLst>
              <a:ext uri="{FF2B5EF4-FFF2-40B4-BE49-F238E27FC236}">
                <a16:creationId xmlns:a16="http://schemas.microsoft.com/office/drawing/2014/main" id="{5D63AB91-503C-4BC6-8358-FA2CCD65CA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8000" y="288000"/>
            <a:ext cx="1911600" cy="606438"/>
          </a:xfrm>
          <a:prstGeom prst="rect">
            <a:avLst/>
          </a:prstGeom>
        </p:spPr>
      </p:pic>
      <p:sp>
        <p:nvSpPr>
          <p:cNvPr id="10" name="Platshållare för datum 3">
            <a:extLst>
              <a:ext uri="{FF2B5EF4-FFF2-40B4-BE49-F238E27FC236}">
                <a16:creationId xmlns:a16="http://schemas.microsoft.com/office/drawing/2014/main" id="{37EDD850-9955-4C2A-8B79-2BA03E0A9678}"/>
              </a:ext>
            </a:extLst>
          </p:cNvPr>
          <p:cNvSpPr>
            <a:spLocks noGrp="1"/>
          </p:cNvSpPr>
          <p:nvPr>
            <p:ph type="dt" sz="half" idx="2"/>
          </p:nvPr>
        </p:nvSpPr>
        <p:spPr>
          <a:xfrm>
            <a:off x="191344" y="6381328"/>
            <a:ext cx="936000" cy="280800"/>
          </a:xfrm>
          <a:prstGeom prst="rect">
            <a:avLst/>
          </a:prstGeom>
        </p:spPr>
        <p:txBody>
          <a:bodyPr vert="horz" lIns="91440" tIns="45720" rIns="91440" bIns="45720" rtlCol="0" anchor="ctr"/>
          <a:lstStyle>
            <a:lvl1pPr algn="l">
              <a:defRPr sz="1200">
                <a:solidFill>
                  <a:schemeClr val="bg1"/>
                </a:solidFill>
                <a:latin typeface="Calibri" panose="020F0502020204030204" pitchFamily="34" charset="0"/>
                <a:ea typeface="Verdana" pitchFamily="34" charset="0"/>
                <a:cs typeface="Calibri" panose="020F0502020204030204" pitchFamily="34" charset="0"/>
              </a:defRPr>
            </a:lvl1pPr>
          </a:lstStyle>
          <a:p>
            <a:fld id="{AEFE5D8C-6658-4CE8-AFEF-D97C75A23B81}" type="datetime1">
              <a:rPr lang="en-GB" smtClean="0"/>
              <a:pPr/>
              <a:t>07/11/2022</a:t>
            </a:fld>
            <a:endParaRPr lang="sv-SE" dirty="0"/>
          </a:p>
        </p:txBody>
      </p:sp>
      <p:sp>
        <p:nvSpPr>
          <p:cNvPr id="11" name="Platshållare för sidfot 4">
            <a:extLst>
              <a:ext uri="{FF2B5EF4-FFF2-40B4-BE49-F238E27FC236}">
                <a16:creationId xmlns:a16="http://schemas.microsoft.com/office/drawing/2014/main" id="{7C58573F-7662-43D6-879C-4AF3AD49C043}"/>
              </a:ext>
            </a:extLst>
          </p:cNvPr>
          <p:cNvSpPr>
            <a:spLocks noGrp="1"/>
          </p:cNvSpPr>
          <p:nvPr>
            <p:ph type="ftr" sz="quarter" idx="3"/>
          </p:nvPr>
        </p:nvSpPr>
        <p:spPr>
          <a:xfrm>
            <a:off x="1271464" y="6381328"/>
            <a:ext cx="9577064" cy="280800"/>
          </a:xfrm>
          <a:prstGeom prst="rect">
            <a:avLst/>
          </a:prstGeom>
        </p:spPr>
        <p:txBody>
          <a:bodyPr vert="horz" lIns="91440" tIns="45720" rIns="91440" bIns="45720" rtlCol="0" anchor="t"/>
          <a:lstStyle>
            <a:lvl1pPr algn="l">
              <a:defRPr sz="1200">
                <a:solidFill>
                  <a:schemeClr val="bg1"/>
                </a:solidFill>
                <a:latin typeface="Calibri" panose="020F0502020204030204" pitchFamily="34" charset="0"/>
                <a:ea typeface="Verdana" pitchFamily="34" charset="0"/>
                <a:cs typeface="Calibri" panose="020F0502020204030204" pitchFamily="34" charset="0"/>
              </a:defRPr>
            </a:lvl1pPr>
          </a:lstStyle>
          <a:p>
            <a:r>
              <a:rPr lang="en-GB"/>
              <a:t>/Name Name, Institution or similar</a:t>
            </a:r>
            <a:endParaRPr lang="sv-SE" dirty="0"/>
          </a:p>
        </p:txBody>
      </p:sp>
      <p:sp>
        <p:nvSpPr>
          <p:cNvPr id="14" name="Platshållare för bildnummer 5">
            <a:extLst>
              <a:ext uri="{FF2B5EF4-FFF2-40B4-BE49-F238E27FC236}">
                <a16:creationId xmlns:a16="http://schemas.microsoft.com/office/drawing/2014/main" id="{1E4C71ED-1B7B-4DD4-81CA-5C6379ADF1D5}"/>
              </a:ext>
            </a:extLst>
          </p:cNvPr>
          <p:cNvSpPr>
            <a:spLocks noGrp="1"/>
          </p:cNvSpPr>
          <p:nvPr>
            <p:ph type="sldNum" sz="quarter" idx="4"/>
          </p:nvPr>
        </p:nvSpPr>
        <p:spPr>
          <a:xfrm>
            <a:off x="11052794" y="6381328"/>
            <a:ext cx="576000" cy="280800"/>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ea typeface="Verdana" pitchFamily="34" charset="0"/>
                <a:cs typeface="Calibri" panose="020F0502020204030204" pitchFamily="34" charset="0"/>
              </a:defRPr>
            </a:lvl1p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668458011"/>
      </p:ext>
    </p:extLst>
  </p:cSld>
  <p:clrMap bg1="lt1" tx1="dk1" bg2="lt2" tx2="dk2" accent1="accent1" accent2="accent2" accent3="accent3" accent4="accent4" accent5="accent5" accent6="accent6" hlink="hlink" folHlink="folHlink"/>
  <p:sldLayoutIdLst>
    <p:sldLayoutId id="2147483703" r:id="rId1"/>
    <p:sldLayoutId id="2147483747" r:id="rId2"/>
    <p:sldLayoutId id="2147483718" r:id="rId3"/>
    <p:sldLayoutId id="2147483719" r:id="rId4"/>
    <p:sldLayoutId id="2147483720" r:id="rId5"/>
    <p:sldLayoutId id="2147483721" r:id="rId6"/>
    <p:sldLayoutId id="2147483722" r:id="rId7"/>
    <p:sldLayoutId id="2147483723" r:id="rId8"/>
  </p:sldLayoutIdLst>
  <p:hf sldNum="0" hdr="0" ftr="0" dt="0"/>
  <p:txStyles>
    <p:titleStyle>
      <a:lvl1pPr algn="l" defTabSz="1219170" rtl="0" eaLnBrk="1" latinLnBrk="0" hangingPunct="1">
        <a:spcBef>
          <a:spcPct val="0"/>
        </a:spcBef>
        <a:buNone/>
        <a:defRPr sz="3100" b="1" kern="1200">
          <a:solidFill>
            <a:schemeClr val="bg1"/>
          </a:solidFill>
          <a:latin typeface="Calibri" panose="020F0502020204030204" pitchFamily="34" charset="0"/>
          <a:ea typeface="Verdana" pitchFamily="34" charset="0"/>
          <a:cs typeface="Calibri" panose="020F0502020204030204" pitchFamily="34" charset="0"/>
        </a:defRPr>
      </a:lvl1pPr>
    </p:titleStyle>
    <p:bodyStyle>
      <a:lvl1pPr marL="457189" indent="-457189" algn="l" defTabSz="1219170" rtl="0" eaLnBrk="1" latinLnBrk="0" hangingPunct="1">
        <a:lnSpc>
          <a:spcPts val="3867"/>
        </a:lnSpc>
        <a:spcBef>
          <a:spcPct val="20000"/>
        </a:spcBef>
        <a:buSzPct val="93000"/>
        <a:buFont typeface="Verdana" pitchFamily="34" charset="0"/>
        <a:buChar char="●"/>
        <a:defRPr sz="2000" kern="1200">
          <a:solidFill>
            <a:schemeClr val="bg1"/>
          </a:solidFill>
          <a:latin typeface="Calibri" panose="020F0502020204030204" pitchFamily="34" charset="0"/>
          <a:ea typeface="Verdana" pitchFamily="34" charset="0"/>
          <a:cs typeface="Calibri" panose="020F0502020204030204" pitchFamily="34" charset="0"/>
        </a:defRPr>
      </a:lvl1pPr>
      <a:lvl2pPr marL="990575" indent="-380990" algn="l" defTabSz="1219170" rtl="0" eaLnBrk="1" latinLnBrk="0" hangingPunct="1">
        <a:spcBef>
          <a:spcPct val="20000"/>
        </a:spcBef>
        <a:buFont typeface="Arial" pitchFamily="34" charset="0"/>
        <a:buChar char="–"/>
        <a:defRPr sz="1800" kern="1200">
          <a:solidFill>
            <a:schemeClr val="bg1"/>
          </a:solidFill>
          <a:latin typeface="Calibri" panose="020F0502020204030204" pitchFamily="34" charset="0"/>
          <a:ea typeface="Verdana" pitchFamily="34" charset="0"/>
          <a:cs typeface="Calibri" panose="020F0502020204030204" pitchFamily="34" charset="0"/>
        </a:defRPr>
      </a:lvl2pPr>
      <a:lvl3pPr marL="1523962" indent="-304792" algn="l" defTabSz="1219170" rtl="0" eaLnBrk="1" latinLnBrk="0" hangingPunct="1">
        <a:spcBef>
          <a:spcPct val="20000"/>
        </a:spcBef>
        <a:buFont typeface="Arial" pitchFamily="34" charset="0"/>
        <a:buChar char="•"/>
        <a:defRPr sz="1800" kern="1200">
          <a:solidFill>
            <a:schemeClr val="bg1"/>
          </a:solidFill>
          <a:latin typeface="Calibri" panose="020F0502020204030204" pitchFamily="34" charset="0"/>
          <a:ea typeface="Verdana" pitchFamily="34" charset="0"/>
          <a:cs typeface="Calibri" panose="020F0502020204030204" pitchFamily="34" charset="0"/>
        </a:defRPr>
      </a:lvl3pPr>
      <a:lvl4pPr marL="2133547" indent="-304792" algn="l" defTabSz="1219170" rtl="0" eaLnBrk="1" latinLnBrk="0" hangingPunct="1">
        <a:spcBef>
          <a:spcPct val="20000"/>
        </a:spcBef>
        <a:buFont typeface="Arial" pitchFamily="34" charset="0"/>
        <a:buChar char="–"/>
        <a:defRPr sz="1800" kern="1200">
          <a:solidFill>
            <a:schemeClr val="bg1"/>
          </a:solidFill>
          <a:latin typeface="Calibri" panose="020F0502020204030204" pitchFamily="34" charset="0"/>
          <a:ea typeface="Verdana" pitchFamily="34" charset="0"/>
          <a:cs typeface="Calibri" panose="020F0502020204030204" pitchFamily="34" charset="0"/>
        </a:defRPr>
      </a:lvl4pPr>
      <a:lvl5pPr marL="2743131" indent="-304792" algn="l" defTabSz="1219170" rtl="0" eaLnBrk="1" latinLnBrk="0" hangingPunct="1">
        <a:spcBef>
          <a:spcPct val="20000"/>
        </a:spcBef>
        <a:buFont typeface="Arial" pitchFamily="34" charset="0"/>
        <a:buChar char="»"/>
        <a:defRPr sz="1800" kern="1200">
          <a:solidFill>
            <a:schemeClr val="bg1"/>
          </a:solidFill>
          <a:latin typeface="Calibri" panose="020F0502020204030204" pitchFamily="34" charset="0"/>
          <a:ea typeface="Verdana" pitchFamily="34" charset="0"/>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en-US" dirty="0"/>
              <a:t>Click to edit Master title style</a:t>
            </a:r>
            <a:endParaRPr lang="sv-SE" dirty="0"/>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11" name="Graphic 7" descr="Logotype Stockholm university.">
            <a:extLst>
              <a:ext uri="{FF2B5EF4-FFF2-40B4-BE49-F238E27FC236}">
                <a16:creationId xmlns:a16="http://schemas.microsoft.com/office/drawing/2014/main" id="{702C239A-FBEA-45BD-8DFA-93DB7899F18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8000" y="288000"/>
            <a:ext cx="1911600" cy="606438"/>
          </a:xfrm>
          <a:prstGeom prst="rect">
            <a:avLst/>
          </a:prstGeom>
        </p:spPr>
      </p:pic>
      <p:sp>
        <p:nvSpPr>
          <p:cNvPr id="8" name="Platshållare för datum 3">
            <a:extLst>
              <a:ext uri="{FF2B5EF4-FFF2-40B4-BE49-F238E27FC236}">
                <a16:creationId xmlns:a16="http://schemas.microsoft.com/office/drawing/2014/main" id="{A18950BF-8A75-4735-B781-868F293D5FCD}"/>
              </a:ext>
            </a:extLst>
          </p:cNvPr>
          <p:cNvSpPr>
            <a:spLocks noGrp="1"/>
          </p:cNvSpPr>
          <p:nvPr>
            <p:ph type="dt" sz="half" idx="2"/>
          </p:nvPr>
        </p:nvSpPr>
        <p:spPr>
          <a:xfrm>
            <a:off x="191344" y="6381328"/>
            <a:ext cx="936000" cy="280800"/>
          </a:xfrm>
          <a:prstGeom prst="rect">
            <a:avLst/>
          </a:prstGeom>
        </p:spPr>
        <p:txBody>
          <a:bodyPr vert="horz" lIns="91440" tIns="45720" rIns="91440" bIns="45720" rtlCol="0" anchor="ctr"/>
          <a:lstStyle>
            <a:lvl1pPr algn="l">
              <a:defRPr sz="1200">
                <a:solidFill>
                  <a:schemeClr val="bg1"/>
                </a:solidFill>
                <a:latin typeface="Calibri" panose="020F0502020204030204" pitchFamily="34" charset="0"/>
                <a:ea typeface="Verdana" pitchFamily="34" charset="0"/>
                <a:cs typeface="Calibri" panose="020F0502020204030204" pitchFamily="34" charset="0"/>
              </a:defRPr>
            </a:lvl1pPr>
          </a:lstStyle>
          <a:p>
            <a:fld id="{AEFE5D8C-6658-4CE8-AFEF-D97C75A23B81}" type="datetime1">
              <a:rPr lang="en-GB" smtClean="0"/>
              <a:pPr/>
              <a:t>07/11/2022</a:t>
            </a:fld>
            <a:endParaRPr lang="sv-SE" dirty="0"/>
          </a:p>
        </p:txBody>
      </p:sp>
      <p:sp>
        <p:nvSpPr>
          <p:cNvPr id="9" name="Platshållare för sidfot 4">
            <a:extLst>
              <a:ext uri="{FF2B5EF4-FFF2-40B4-BE49-F238E27FC236}">
                <a16:creationId xmlns:a16="http://schemas.microsoft.com/office/drawing/2014/main" id="{A22E2836-DDA3-40D6-9E9D-D8131B65D393}"/>
              </a:ext>
            </a:extLst>
          </p:cNvPr>
          <p:cNvSpPr>
            <a:spLocks noGrp="1"/>
          </p:cNvSpPr>
          <p:nvPr>
            <p:ph type="ftr" sz="quarter" idx="3"/>
          </p:nvPr>
        </p:nvSpPr>
        <p:spPr>
          <a:xfrm>
            <a:off x="1271464" y="6381328"/>
            <a:ext cx="9577064" cy="280800"/>
          </a:xfrm>
          <a:prstGeom prst="rect">
            <a:avLst/>
          </a:prstGeom>
        </p:spPr>
        <p:txBody>
          <a:bodyPr vert="horz" lIns="91440" tIns="45720" rIns="91440" bIns="45720" rtlCol="0" anchor="t"/>
          <a:lstStyle>
            <a:lvl1pPr algn="l">
              <a:defRPr sz="1200">
                <a:solidFill>
                  <a:schemeClr val="bg1"/>
                </a:solidFill>
                <a:latin typeface="Calibri" panose="020F0502020204030204" pitchFamily="34" charset="0"/>
                <a:ea typeface="Verdana" pitchFamily="34" charset="0"/>
                <a:cs typeface="Calibri" panose="020F0502020204030204" pitchFamily="34" charset="0"/>
              </a:defRPr>
            </a:lvl1pPr>
          </a:lstStyle>
          <a:p>
            <a:r>
              <a:rPr lang="en-GB"/>
              <a:t>/Name Name, Institution or similar</a:t>
            </a:r>
            <a:endParaRPr lang="sv-SE" dirty="0"/>
          </a:p>
        </p:txBody>
      </p:sp>
      <p:sp>
        <p:nvSpPr>
          <p:cNvPr id="10" name="Platshållare för bildnummer 5">
            <a:extLst>
              <a:ext uri="{FF2B5EF4-FFF2-40B4-BE49-F238E27FC236}">
                <a16:creationId xmlns:a16="http://schemas.microsoft.com/office/drawing/2014/main" id="{B21B512F-C56F-4EAA-B209-2A2371F4A0E2}"/>
              </a:ext>
            </a:extLst>
          </p:cNvPr>
          <p:cNvSpPr>
            <a:spLocks noGrp="1"/>
          </p:cNvSpPr>
          <p:nvPr>
            <p:ph type="sldNum" sz="quarter" idx="4"/>
          </p:nvPr>
        </p:nvSpPr>
        <p:spPr>
          <a:xfrm>
            <a:off x="11052794" y="6381328"/>
            <a:ext cx="576000" cy="280800"/>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ea typeface="Verdana" pitchFamily="34" charset="0"/>
                <a:cs typeface="Calibri" panose="020F0502020204030204" pitchFamily="34" charset="0"/>
              </a:defRPr>
            </a:lvl1pPr>
          </a:lstStyle>
          <a:p>
            <a:fld id="{400B66ED-EE6C-4E7E-848D-94DB84BF3115}" type="slidenum">
              <a:rPr lang="sv-SE" smtClean="0"/>
              <a:pPr/>
              <a:t>‹#›</a:t>
            </a:fld>
            <a:endParaRPr lang="sv-SE" dirty="0"/>
          </a:p>
        </p:txBody>
      </p:sp>
    </p:spTree>
    <p:extLst>
      <p:ext uri="{BB962C8B-B14F-4D97-AF65-F5344CB8AC3E}">
        <p14:creationId xmlns:p14="http://schemas.microsoft.com/office/powerpoint/2010/main" val="1235727430"/>
      </p:ext>
    </p:extLst>
  </p:cSld>
  <p:clrMap bg1="lt1" tx1="dk1" bg2="lt2" tx2="dk2" accent1="accent1" accent2="accent2" accent3="accent3" accent4="accent4" accent5="accent5" accent6="accent6" hlink="hlink" folHlink="folHlink"/>
  <p:sldLayoutIdLst>
    <p:sldLayoutId id="2147483695" r:id="rId1"/>
    <p:sldLayoutId id="2147483749" r:id="rId2"/>
    <p:sldLayoutId id="2147483738" r:id="rId3"/>
    <p:sldLayoutId id="2147483739" r:id="rId4"/>
    <p:sldLayoutId id="2147483740" r:id="rId5"/>
    <p:sldLayoutId id="2147483741" r:id="rId6"/>
    <p:sldLayoutId id="2147483742" r:id="rId7"/>
    <p:sldLayoutId id="2147483743" r:id="rId8"/>
  </p:sldLayoutIdLst>
  <p:hf sldNum="0" hdr="0" ftr="0" dt="0"/>
  <p:txStyles>
    <p:titleStyle>
      <a:lvl1pPr algn="l" defTabSz="1219170" rtl="0" eaLnBrk="1" latinLnBrk="0" hangingPunct="1">
        <a:spcBef>
          <a:spcPct val="0"/>
        </a:spcBef>
        <a:buNone/>
        <a:defRPr sz="3100" b="1" kern="1200">
          <a:solidFill>
            <a:schemeClr val="bg1"/>
          </a:solidFill>
          <a:latin typeface="Calibri" panose="020F0502020204030204" pitchFamily="34" charset="0"/>
          <a:ea typeface="Verdana" pitchFamily="34" charset="0"/>
          <a:cs typeface="Calibri" panose="020F0502020204030204" pitchFamily="34" charset="0"/>
        </a:defRPr>
      </a:lvl1pPr>
    </p:titleStyle>
    <p:bodyStyle>
      <a:lvl1pPr marL="457189" indent="-457189" algn="l" defTabSz="1219170" rtl="0" eaLnBrk="1" latinLnBrk="0" hangingPunct="1">
        <a:lnSpc>
          <a:spcPts val="3867"/>
        </a:lnSpc>
        <a:spcBef>
          <a:spcPct val="20000"/>
        </a:spcBef>
        <a:buSzPct val="93000"/>
        <a:buFont typeface="Verdana" pitchFamily="34" charset="0"/>
        <a:buChar char="●"/>
        <a:defRPr sz="2000" kern="1200">
          <a:solidFill>
            <a:schemeClr val="bg1"/>
          </a:solidFill>
          <a:latin typeface="Calibri" panose="020F0502020204030204" pitchFamily="34" charset="0"/>
          <a:ea typeface="Verdana" pitchFamily="34" charset="0"/>
          <a:cs typeface="Calibri" panose="020F0502020204030204" pitchFamily="34" charset="0"/>
        </a:defRPr>
      </a:lvl1pPr>
      <a:lvl2pPr marL="990575" indent="-380990" algn="l" defTabSz="1219170" rtl="0" eaLnBrk="1" latinLnBrk="0" hangingPunct="1">
        <a:spcBef>
          <a:spcPct val="20000"/>
        </a:spcBef>
        <a:buFont typeface="Arial" pitchFamily="34" charset="0"/>
        <a:buChar char="–"/>
        <a:defRPr sz="2000" kern="1200">
          <a:solidFill>
            <a:schemeClr val="bg1"/>
          </a:solidFill>
          <a:latin typeface="Calibri" panose="020F0502020204030204" pitchFamily="34" charset="0"/>
          <a:ea typeface="Verdana" pitchFamily="34" charset="0"/>
          <a:cs typeface="Calibri" panose="020F0502020204030204" pitchFamily="34" charset="0"/>
        </a:defRPr>
      </a:lvl2pPr>
      <a:lvl3pPr marL="1523962" indent="-304792" algn="l" defTabSz="1219170" rtl="0" eaLnBrk="1" latinLnBrk="0" hangingPunct="1">
        <a:spcBef>
          <a:spcPct val="20000"/>
        </a:spcBef>
        <a:buFont typeface="Arial" pitchFamily="34" charset="0"/>
        <a:buChar char="•"/>
        <a:defRPr sz="2000" kern="1200">
          <a:solidFill>
            <a:schemeClr val="bg1"/>
          </a:solidFill>
          <a:latin typeface="Calibri" panose="020F0502020204030204" pitchFamily="34" charset="0"/>
          <a:ea typeface="Verdana" pitchFamily="34" charset="0"/>
          <a:cs typeface="Calibri" panose="020F0502020204030204" pitchFamily="34" charset="0"/>
        </a:defRPr>
      </a:lvl3pPr>
      <a:lvl4pPr marL="2133547" indent="-304792" algn="l" defTabSz="1219170" rtl="0" eaLnBrk="1" latinLnBrk="0" hangingPunct="1">
        <a:spcBef>
          <a:spcPct val="20000"/>
        </a:spcBef>
        <a:buFont typeface="Arial" pitchFamily="34" charset="0"/>
        <a:buChar char="–"/>
        <a:defRPr sz="2000" kern="1200">
          <a:solidFill>
            <a:schemeClr val="bg1"/>
          </a:solidFill>
          <a:latin typeface="Calibri" panose="020F0502020204030204" pitchFamily="34" charset="0"/>
          <a:ea typeface="Verdana" pitchFamily="34" charset="0"/>
          <a:cs typeface="Calibri" panose="020F0502020204030204" pitchFamily="34" charset="0"/>
        </a:defRPr>
      </a:lvl4pPr>
      <a:lvl5pPr marL="2743131" indent="-304792" algn="l" defTabSz="1219170" rtl="0" eaLnBrk="1" latinLnBrk="0" hangingPunct="1">
        <a:spcBef>
          <a:spcPct val="20000"/>
        </a:spcBef>
        <a:buFont typeface="Arial" pitchFamily="34" charset="0"/>
        <a:buChar char="»"/>
        <a:defRPr sz="2000" kern="1200">
          <a:solidFill>
            <a:schemeClr val="bg1"/>
          </a:solidFill>
          <a:latin typeface="Calibri" panose="020F0502020204030204" pitchFamily="34" charset="0"/>
          <a:ea typeface="Verdana" pitchFamily="34" charset="0"/>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DA467F-59D1-473B-8938-B51475BD3342}"/>
              </a:ext>
            </a:extLst>
          </p:cNvPr>
          <p:cNvPicPr>
            <a:picLocks noChangeAspect="1"/>
          </p:cNvPicPr>
          <p:nvPr/>
        </p:nvPicPr>
        <p:blipFill>
          <a:blip r:embed="rId3"/>
          <a:stretch>
            <a:fillRect/>
          </a:stretch>
        </p:blipFill>
        <p:spPr>
          <a:xfrm>
            <a:off x="1" y="908720"/>
            <a:ext cx="12191999" cy="5949280"/>
          </a:xfrm>
          <a:prstGeom prst="rect">
            <a:avLst/>
          </a:prstGeom>
        </p:spPr>
      </p:pic>
      <p:sp>
        <p:nvSpPr>
          <p:cNvPr id="4" name="Rubrik 3">
            <a:extLst>
              <a:ext uri="{FF2B5EF4-FFF2-40B4-BE49-F238E27FC236}">
                <a16:creationId xmlns:a16="http://schemas.microsoft.com/office/drawing/2014/main" id="{BA8C0298-D4D3-47D2-82D6-674B2011DE16}"/>
              </a:ext>
            </a:extLst>
          </p:cNvPr>
          <p:cNvSpPr>
            <a:spLocks noGrp="1"/>
          </p:cNvSpPr>
          <p:nvPr>
            <p:ph type="ctrTitle"/>
          </p:nvPr>
        </p:nvSpPr>
        <p:spPr>
          <a:xfrm>
            <a:off x="166664" y="2420888"/>
            <a:ext cx="12025336" cy="1425600"/>
          </a:xfrm>
        </p:spPr>
        <p:txBody>
          <a:bodyPr/>
          <a:lstStyle/>
          <a:p>
            <a:r>
              <a:rPr lang="en-US" sz="4400" b="1" dirty="0"/>
              <a:t>Disentangling the multigenerational transmissions of socioeconomic disadvantages and mental health problems by </a:t>
            </a:r>
            <a:r>
              <a:rPr lang="en-US" sz="4400" b="1" i="1" dirty="0"/>
              <a:t>gender and across lineages</a:t>
            </a:r>
            <a:r>
              <a:rPr lang="en-US" sz="4400" b="1" dirty="0"/>
              <a:t>: </a:t>
            </a:r>
            <a:br>
              <a:rPr lang="en-US" sz="4400" dirty="0"/>
            </a:br>
            <a:r>
              <a:rPr lang="en-US" sz="3200" dirty="0"/>
              <a:t>Findings from the </a:t>
            </a:r>
            <a:r>
              <a:rPr lang="en-US" sz="3200" b="1" dirty="0"/>
              <a:t>Stockholm Birth Cohort Multigenerational Study</a:t>
            </a:r>
            <a:br>
              <a:rPr lang="en-US" sz="4400" dirty="0"/>
            </a:br>
            <a:endParaRPr lang="en-GB" sz="4400" dirty="0"/>
          </a:p>
        </p:txBody>
      </p:sp>
      <p:sp>
        <p:nvSpPr>
          <p:cNvPr id="5" name="Underrubrik 4">
            <a:extLst>
              <a:ext uri="{FF2B5EF4-FFF2-40B4-BE49-F238E27FC236}">
                <a16:creationId xmlns:a16="http://schemas.microsoft.com/office/drawing/2014/main" id="{CCCE37D1-FB72-4FBA-A3FA-39224DF66DE9}"/>
              </a:ext>
            </a:extLst>
          </p:cNvPr>
          <p:cNvSpPr>
            <a:spLocks noGrp="1"/>
          </p:cNvSpPr>
          <p:nvPr>
            <p:ph type="subTitle" idx="1"/>
          </p:nvPr>
        </p:nvSpPr>
        <p:spPr>
          <a:xfrm>
            <a:off x="1127448" y="4653136"/>
            <a:ext cx="8841600" cy="1425600"/>
          </a:xfr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F5F"/>
                </a:solidFill>
                <a:effectLst/>
                <a:uLnTx/>
                <a:uFillTx/>
                <a:latin typeface="Calibri" panose="020F0502020204030204"/>
                <a:ea typeface="+mn-ea"/>
                <a:cs typeface="+mn-cs"/>
              </a:rPr>
              <a:t>B</a:t>
            </a:r>
            <a:r>
              <a:rPr kumimoji="0" lang="en-US" altLang="zh-CN" sz="1800" b="0" i="0" u="none" strike="noStrike" kern="1200" cap="none" spc="0" normalizeH="0" baseline="0" noProof="0" dirty="0">
                <a:ln>
                  <a:noFill/>
                </a:ln>
                <a:solidFill>
                  <a:srgbClr val="002F5F"/>
                </a:solidFill>
                <a:effectLst/>
                <a:uLnTx/>
                <a:uFillTx/>
                <a:latin typeface="Calibri" panose="020F0502020204030204"/>
                <a:ea typeface="宋体" panose="02010600030101010101" pitchFamily="2" charset="-122"/>
                <a:cs typeface="+mn-cs"/>
              </a:rPr>
              <a:t>aojing Li, PhD student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2F5F"/>
                </a:solidFill>
                <a:effectLst/>
                <a:uLnTx/>
                <a:uFillTx/>
                <a:latin typeface="Calibri" panose="020F0502020204030204"/>
                <a:ea typeface="宋体" panose="02010600030101010101" pitchFamily="2" charset="-122"/>
                <a:cs typeface="+mn-cs"/>
              </a:rPr>
              <a:t>Department of Public Health Sciences, Stockholm University</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zh-CN" sz="1800" dirty="0">
              <a:solidFill>
                <a:srgbClr val="002F5F"/>
              </a:solidFill>
              <a:latin typeface="Calibri" panose="020F0502020204030204"/>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2F5F"/>
                </a:solidFill>
                <a:effectLst/>
                <a:uLnTx/>
                <a:uFillTx/>
                <a:latin typeface="Calibri" panose="020F0502020204030204"/>
                <a:ea typeface="宋体" panose="02010600030101010101" pitchFamily="2" charset="-122"/>
                <a:cs typeface="+mn-cs"/>
              </a:rPr>
              <a:t>Supervisors: Lisa Berg, Ylva Brännström Almquist, Can Liu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FD4806-CE85-44E9-B168-8BDFAA8163ED}"/>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rPr>
              <a:t>Analytical sample</a:t>
            </a: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Text Box 4">
            <a:extLst>
              <a:ext uri="{FF2B5EF4-FFF2-40B4-BE49-F238E27FC236}">
                <a16:creationId xmlns:a16="http://schemas.microsoft.com/office/drawing/2014/main" id="{0D1D8AAF-C92D-4A8C-B54E-7F6C6035383F}"/>
              </a:ext>
            </a:extLst>
          </p:cNvPr>
          <p:cNvSpPr txBox="1">
            <a:spLocks noChangeArrowheads="1"/>
          </p:cNvSpPr>
          <p:nvPr/>
        </p:nvSpPr>
        <p:spPr bwMode="auto">
          <a:xfrm>
            <a:off x="479376" y="2276872"/>
            <a:ext cx="2376264" cy="3384376"/>
          </a:xfrm>
          <a:prstGeom prst="rect">
            <a:avLst/>
          </a:prstGeom>
          <a:solidFill>
            <a:schemeClr val="accent3">
              <a:lumMod val="75000"/>
            </a:schemeClr>
          </a:solidFill>
          <a:ln w="6350">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solidFill>
                  <a:schemeClr val="bg1"/>
                </a:solidFill>
                <a:ea typeface="Calibri" panose="020F0502020204030204" pitchFamily="34" charset="0"/>
                <a:cs typeface="Times New Roman" panose="02020603050405020304" pitchFamily="18" charset="0"/>
              </a:rPr>
              <a:t>The multigenerational structure of the analytical sample</a:t>
            </a:r>
            <a:endParaRPr lang="en-US" sz="3600" dirty="0">
              <a:solidFill>
                <a:schemeClr val="bg1"/>
              </a:solidFill>
              <a:effectLst/>
              <a:ea typeface="Calibri" panose="020F0502020204030204" pitchFamily="34" charset="0"/>
              <a:cs typeface="Times New Roman" panose="02020603050405020304" pitchFamily="18" charset="0"/>
            </a:endParaRPr>
          </a:p>
        </p:txBody>
      </p:sp>
      <p:sp>
        <p:nvSpPr>
          <p:cNvPr id="44" name="Rectangle 31">
            <a:extLst>
              <a:ext uri="{FF2B5EF4-FFF2-40B4-BE49-F238E27FC236}">
                <a16:creationId xmlns:a16="http://schemas.microsoft.com/office/drawing/2014/main" id="{B13F5F66-E69C-4CEF-9136-972D641EFEB5}"/>
              </a:ext>
            </a:extLst>
          </p:cNvPr>
          <p:cNvSpPr>
            <a:spLocks noChangeArrowheads="1"/>
          </p:cNvSpPr>
          <p:nvPr/>
        </p:nvSpPr>
        <p:spPr bwMode="auto">
          <a:xfrm>
            <a:off x="2927648" y="4576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5" name="Rectangle 49">
            <a:extLst>
              <a:ext uri="{FF2B5EF4-FFF2-40B4-BE49-F238E27FC236}">
                <a16:creationId xmlns:a16="http://schemas.microsoft.com/office/drawing/2014/main" id="{74A5EF4F-94CC-46D2-B3D7-F60C83608F8F}"/>
              </a:ext>
            </a:extLst>
          </p:cNvPr>
          <p:cNvSpPr>
            <a:spLocks noChangeArrowheads="1"/>
          </p:cNvSpPr>
          <p:nvPr/>
        </p:nvSpPr>
        <p:spPr bwMode="auto">
          <a:xfrm>
            <a:off x="2927648" y="914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51">
            <a:extLst>
              <a:ext uri="{FF2B5EF4-FFF2-40B4-BE49-F238E27FC236}">
                <a16:creationId xmlns:a16="http://schemas.microsoft.com/office/drawing/2014/main" id="{65A5A0E6-C6BA-4E19-A4A2-A3311A4AA606}"/>
              </a:ext>
            </a:extLst>
          </p:cNvPr>
          <p:cNvSpPr>
            <a:spLocks noChangeArrowheads="1"/>
          </p:cNvSpPr>
          <p:nvPr/>
        </p:nvSpPr>
        <p:spPr bwMode="auto">
          <a:xfrm>
            <a:off x="2927648" y="914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34">
            <a:extLst>
              <a:ext uri="{FF2B5EF4-FFF2-40B4-BE49-F238E27FC236}">
                <a16:creationId xmlns:a16="http://schemas.microsoft.com/office/drawing/2014/main" id="{399BDCAA-D999-4510-9099-0B8362D3E6A1}"/>
              </a:ext>
            </a:extLst>
          </p:cNvPr>
          <p:cNvSpPr txBox="1">
            <a:spLocks noChangeArrowheads="1"/>
          </p:cNvSpPr>
          <p:nvPr/>
        </p:nvSpPr>
        <p:spPr bwMode="auto">
          <a:xfrm>
            <a:off x="8976320" y="1556792"/>
            <a:ext cx="1980000" cy="11520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G2</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n=20,589; Men: n=10,609</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 9,980) </a:t>
            </a:r>
            <a:endParaRPr kumimoji="0" lang="en-GB" altLang="en-US" sz="1600" b="0" i="0" u="none" strike="noStrike" cap="none" normalizeH="0" baseline="0" dirty="0">
              <a:ln>
                <a:noFill/>
              </a:ln>
              <a:solidFill>
                <a:schemeClr val="tx1"/>
              </a:solidFill>
              <a:effectLst/>
            </a:endParaRPr>
          </a:p>
        </p:txBody>
      </p:sp>
      <p:sp>
        <p:nvSpPr>
          <p:cNvPr id="26" name="Text Box 35">
            <a:extLst>
              <a:ext uri="{FF2B5EF4-FFF2-40B4-BE49-F238E27FC236}">
                <a16:creationId xmlns:a16="http://schemas.microsoft.com/office/drawing/2014/main" id="{4516F023-0215-4E23-9884-C9333202994B}"/>
              </a:ext>
            </a:extLst>
          </p:cNvPr>
          <p:cNvSpPr txBox="1">
            <a:spLocks noChangeArrowheads="1"/>
          </p:cNvSpPr>
          <p:nvPr/>
        </p:nvSpPr>
        <p:spPr bwMode="auto">
          <a:xfrm>
            <a:off x="6542022" y="1557227"/>
            <a:ext cx="1979054" cy="1151565"/>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G1</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n=10,341; Men: n=4,908; </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n=5,433)</a:t>
            </a:r>
            <a:r>
              <a:rPr kumimoji="0" lang="en-GB" altLang="en-US" sz="1600" b="0" i="0" u="none" strike="noStrike" cap="none" normalizeH="0" baseline="30000" dirty="0">
                <a:ln>
                  <a:noFill/>
                </a:ln>
                <a:solidFill>
                  <a:schemeClr val="tx1"/>
                </a:solidFill>
                <a:effectLst/>
                <a:ea typeface="等线" panose="02010600030101010101" pitchFamily="2" charset="-122"/>
                <a:cs typeface="Arial" panose="020B0604020202020204" pitchFamily="34" charset="0"/>
              </a:rPr>
              <a:t> </a:t>
            </a: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 </a:t>
            </a:r>
            <a:endParaRPr kumimoji="0" lang="en-GB" altLang="en-US" sz="1600" b="0" i="0" u="none" strike="noStrike" cap="none" normalizeH="0" baseline="0" dirty="0">
              <a:ln>
                <a:noFill/>
              </a:ln>
              <a:solidFill>
                <a:schemeClr val="tx1"/>
              </a:solidFill>
              <a:effectLst/>
            </a:endParaRPr>
          </a:p>
        </p:txBody>
      </p:sp>
      <p:sp>
        <p:nvSpPr>
          <p:cNvPr id="27" name="Text Box 36">
            <a:extLst>
              <a:ext uri="{FF2B5EF4-FFF2-40B4-BE49-F238E27FC236}">
                <a16:creationId xmlns:a16="http://schemas.microsoft.com/office/drawing/2014/main" id="{B8458702-5354-4BFC-8A40-483EC706DC29}"/>
              </a:ext>
            </a:extLst>
          </p:cNvPr>
          <p:cNvSpPr txBox="1">
            <a:spLocks noChangeArrowheads="1"/>
          </p:cNvSpPr>
          <p:nvPr/>
        </p:nvSpPr>
        <p:spPr bwMode="auto">
          <a:xfrm>
            <a:off x="4145120" y="1557227"/>
            <a:ext cx="1941658" cy="1151565"/>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G0</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n=10,341;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Men: n=10,341; </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n=10,341)</a:t>
            </a:r>
            <a:r>
              <a:rPr kumimoji="0" lang="en-GB" altLang="en-US" sz="1600" b="0" i="0" u="none" strike="noStrike" cap="none" normalizeH="0" baseline="30000" dirty="0">
                <a:ln>
                  <a:noFill/>
                </a:ln>
                <a:solidFill>
                  <a:schemeClr val="tx1"/>
                </a:solidFill>
                <a:effectLst/>
                <a:ea typeface="等线" panose="02010600030101010101" pitchFamily="2" charset="-122"/>
                <a:cs typeface="Arial" panose="020B0604020202020204" pitchFamily="34" charset="0"/>
              </a:rPr>
              <a:t> </a:t>
            </a:r>
            <a:endParaRPr kumimoji="0" lang="en-GB" altLang="en-US" sz="1800" b="0" i="0" u="none" strike="noStrike" cap="none" normalizeH="0" baseline="0" dirty="0">
              <a:ln>
                <a:noFill/>
              </a:ln>
              <a:solidFill>
                <a:schemeClr val="tx1"/>
              </a:solidFill>
              <a:effectLst/>
            </a:endParaRPr>
          </a:p>
        </p:txBody>
      </p:sp>
      <p:sp>
        <p:nvSpPr>
          <p:cNvPr id="30" name="Text Box 55">
            <a:extLst>
              <a:ext uri="{FF2B5EF4-FFF2-40B4-BE49-F238E27FC236}">
                <a16:creationId xmlns:a16="http://schemas.microsoft.com/office/drawing/2014/main" id="{3738BDCA-6BAC-4AA7-94B1-7488251D736E}"/>
              </a:ext>
            </a:extLst>
          </p:cNvPr>
          <p:cNvSpPr txBox="1">
            <a:spLocks noChangeArrowheads="1"/>
          </p:cNvSpPr>
          <p:nvPr/>
        </p:nvSpPr>
        <p:spPr bwMode="auto">
          <a:xfrm>
            <a:off x="4145265" y="3006920"/>
            <a:ext cx="6811055" cy="535613"/>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Patriline-G2 Men</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(n=5,087)</a:t>
            </a:r>
            <a:endParaRPr kumimoji="0" lang="en-GB" altLang="en-US" sz="1600" b="0" i="0" u="none" strike="noStrike" cap="none" normalizeH="0" baseline="0" dirty="0">
              <a:ln>
                <a:noFill/>
              </a:ln>
              <a:solidFill>
                <a:schemeClr val="tx1"/>
              </a:solidFill>
              <a:effectLst/>
            </a:endParaRPr>
          </a:p>
        </p:txBody>
      </p:sp>
      <p:sp>
        <p:nvSpPr>
          <p:cNvPr id="31" name="Text Box 56">
            <a:extLst>
              <a:ext uri="{FF2B5EF4-FFF2-40B4-BE49-F238E27FC236}">
                <a16:creationId xmlns:a16="http://schemas.microsoft.com/office/drawing/2014/main" id="{79742523-412C-4B68-94A0-755C97B19A0E}"/>
              </a:ext>
            </a:extLst>
          </p:cNvPr>
          <p:cNvSpPr txBox="1">
            <a:spLocks noChangeArrowheads="1"/>
          </p:cNvSpPr>
          <p:nvPr/>
        </p:nvSpPr>
        <p:spPr bwMode="auto">
          <a:xfrm>
            <a:off x="4145265" y="3759029"/>
            <a:ext cx="6811200" cy="5364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Patriline-G2 Women</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(n=4,798)</a:t>
            </a:r>
            <a:endParaRPr kumimoji="0" lang="en-GB" altLang="en-US" sz="1600" b="0" i="0" u="none" strike="noStrike" cap="none" normalizeH="0" baseline="0" dirty="0">
              <a:ln>
                <a:noFill/>
              </a:ln>
              <a:solidFill>
                <a:schemeClr val="tx1"/>
              </a:solidFill>
              <a:effectLst/>
            </a:endParaRPr>
          </a:p>
        </p:txBody>
      </p:sp>
      <p:sp>
        <p:nvSpPr>
          <p:cNvPr id="37" name="Text Box 57">
            <a:extLst>
              <a:ext uri="{FF2B5EF4-FFF2-40B4-BE49-F238E27FC236}">
                <a16:creationId xmlns:a16="http://schemas.microsoft.com/office/drawing/2014/main" id="{A34588C8-DB80-4797-BB6A-C1535ACF69F3}"/>
              </a:ext>
            </a:extLst>
          </p:cNvPr>
          <p:cNvSpPr txBox="1">
            <a:spLocks noChangeArrowheads="1"/>
          </p:cNvSpPr>
          <p:nvPr/>
        </p:nvSpPr>
        <p:spPr bwMode="auto">
          <a:xfrm>
            <a:off x="4145264" y="4520131"/>
            <a:ext cx="6811200" cy="5364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Matriline-G2 Men</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(n=5,952)</a:t>
            </a:r>
            <a:endParaRPr kumimoji="0" lang="en-GB" altLang="en-US" sz="1600" b="0" i="0" u="none" strike="noStrike" cap="none" normalizeH="0" baseline="0" dirty="0">
              <a:ln>
                <a:noFill/>
              </a:ln>
              <a:solidFill>
                <a:schemeClr val="tx1"/>
              </a:solidFill>
              <a:effectLst/>
            </a:endParaRPr>
          </a:p>
        </p:txBody>
      </p:sp>
      <p:sp>
        <p:nvSpPr>
          <p:cNvPr id="38" name="Text Box 58">
            <a:extLst>
              <a:ext uri="{FF2B5EF4-FFF2-40B4-BE49-F238E27FC236}">
                <a16:creationId xmlns:a16="http://schemas.microsoft.com/office/drawing/2014/main" id="{A095F5C0-1EC9-4167-99CA-9FE6B960140A}"/>
              </a:ext>
            </a:extLst>
          </p:cNvPr>
          <p:cNvSpPr txBox="1">
            <a:spLocks noChangeArrowheads="1"/>
          </p:cNvSpPr>
          <p:nvPr/>
        </p:nvSpPr>
        <p:spPr bwMode="auto">
          <a:xfrm>
            <a:off x="4145120" y="5281233"/>
            <a:ext cx="6811200" cy="5364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Matriline-G2 Women</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(n=5,579)</a:t>
            </a:r>
            <a:endParaRPr kumimoji="0" lang="en-GB" altLang="en-US" sz="1600" b="0" i="0" u="none" strike="noStrike" cap="none" normalizeH="0" baseline="0" dirty="0">
              <a:ln>
                <a:noFill/>
              </a:ln>
              <a:solidFill>
                <a:schemeClr val="tx1"/>
              </a:solidFill>
              <a:effectLst/>
            </a:endParaRPr>
          </a:p>
        </p:txBody>
      </p:sp>
      <p:sp>
        <p:nvSpPr>
          <p:cNvPr id="39" name="Rectangle 35">
            <a:extLst>
              <a:ext uri="{FF2B5EF4-FFF2-40B4-BE49-F238E27FC236}">
                <a16:creationId xmlns:a16="http://schemas.microsoft.com/office/drawing/2014/main" id="{5B9B1159-07B0-4846-926B-2590303E93A8}"/>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0" name="Rectangle 53">
            <a:extLst>
              <a:ext uri="{FF2B5EF4-FFF2-40B4-BE49-F238E27FC236}">
                <a16:creationId xmlns:a16="http://schemas.microsoft.com/office/drawing/2014/main" id="{B3BF8AA6-6085-412E-A947-A7C6DFF1913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55">
            <a:extLst>
              <a:ext uri="{FF2B5EF4-FFF2-40B4-BE49-F238E27FC236}">
                <a16:creationId xmlns:a16="http://schemas.microsoft.com/office/drawing/2014/main" id="{84B9B995-370C-47CC-A5B7-7931F5437AF2}"/>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57">
            <a:extLst>
              <a:ext uri="{FF2B5EF4-FFF2-40B4-BE49-F238E27FC236}">
                <a16:creationId xmlns:a16="http://schemas.microsoft.com/office/drawing/2014/main" id="{B28E766B-FAB8-4A14-957D-927F945E515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1" name="Rectangle 59">
            <a:extLst>
              <a:ext uri="{FF2B5EF4-FFF2-40B4-BE49-F238E27FC236}">
                <a16:creationId xmlns:a16="http://schemas.microsoft.com/office/drawing/2014/main" id="{F5495935-D204-4A75-9830-1D68D28E7F4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2" name="Rectangle 61">
            <a:extLst>
              <a:ext uri="{FF2B5EF4-FFF2-40B4-BE49-F238E27FC236}">
                <a16:creationId xmlns:a16="http://schemas.microsoft.com/office/drawing/2014/main" id="{D9E2C9B9-6B67-46D1-BC1F-B0667D0D5960}"/>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5" name="Straight Arrow Connector 54">
            <a:extLst>
              <a:ext uri="{FF2B5EF4-FFF2-40B4-BE49-F238E27FC236}">
                <a16:creationId xmlns:a16="http://schemas.microsoft.com/office/drawing/2014/main" id="{6C232A63-7E5D-4196-BBE6-880293F903C8}"/>
              </a:ext>
            </a:extLst>
          </p:cNvPr>
          <p:cNvCxnSpPr>
            <a:cxnSpLocks/>
            <a:stCxn id="26" idx="1"/>
            <a:endCxn id="27" idx="3"/>
          </p:cNvCxnSpPr>
          <p:nvPr/>
        </p:nvCxnSpPr>
        <p:spPr>
          <a:xfrm flipH="1">
            <a:off x="6086778" y="2133010"/>
            <a:ext cx="4552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DBED45A-5AD9-48F3-8A66-6FB8DAB45DEC}"/>
              </a:ext>
            </a:extLst>
          </p:cNvPr>
          <p:cNvCxnSpPr>
            <a:stCxn id="24" idx="1"/>
            <a:endCxn id="26" idx="3"/>
          </p:cNvCxnSpPr>
          <p:nvPr/>
        </p:nvCxnSpPr>
        <p:spPr>
          <a:xfrm flipH="1">
            <a:off x="8521076" y="2132792"/>
            <a:ext cx="455244" cy="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DF73BD7-9D08-48F6-8506-03109349B026}"/>
              </a:ext>
            </a:extLst>
          </p:cNvPr>
          <p:cNvCxnSpPr>
            <a:stCxn id="24" idx="2"/>
          </p:cNvCxnSpPr>
          <p:nvPr/>
        </p:nvCxnSpPr>
        <p:spPr>
          <a:xfrm>
            <a:off x="9966320" y="2708792"/>
            <a:ext cx="0" cy="29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6" grpId="0" animBg="1"/>
      <p:bldP spid="27" grpId="0" animBg="1"/>
      <p:bldP spid="30" grpId="0" animBg="1"/>
      <p:bldP spid="31"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D215C3-8DA7-4046-A60E-7990F53123BD}"/>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等线" panose="02010600030101010101" pitchFamily="2" charset="-122"/>
                <a:cs typeface="Arial" panose="020B0604020202020204" pitchFamily="34" charset="0"/>
              </a:rPr>
              <a:t>Variables and statistical analysis</a:t>
            </a:r>
          </a:p>
        </p:txBody>
      </p:sp>
      <p:sp>
        <p:nvSpPr>
          <p:cNvPr id="12" name="Rectangle 11">
            <a:extLst>
              <a:ext uri="{FF2B5EF4-FFF2-40B4-BE49-F238E27FC236}">
                <a16:creationId xmlns:a16="http://schemas.microsoft.com/office/drawing/2014/main" id="{CB7E2AC1-CFC3-4BE7-9005-F13E13E52365}"/>
              </a:ext>
            </a:extLst>
          </p:cNvPr>
          <p:cNvSpPr/>
          <p:nvPr/>
        </p:nvSpPr>
        <p:spPr>
          <a:xfrm>
            <a:off x="767408" y="5624488"/>
            <a:ext cx="1065718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ea typeface="等线" panose="02010600030101010101" pitchFamily="2" charset="-122"/>
              </a:rPr>
              <a:t>s</a:t>
            </a:r>
            <a:r>
              <a:rPr lang="en-US" sz="3200" b="1" dirty="0">
                <a:effectLst/>
                <a:latin typeface="Calibri" panose="020F0502020204030204" pitchFamily="34" charset="0"/>
                <a:ea typeface="等线" panose="02010600030101010101" pitchFamily="2" charset="-122"/>
              </a:rPr>
              <a:t>tepwise path models</a:t>
            </a:r>
          </a:p>
        </p:txBody>
      </p:sp>
      <p:sp>
        <p:nvSpPr>
          <p:cNvPr id="9" name="TextBox 8">
            <a:extLst>
              <a:ext uri="{FF2B5EF4-FFF2-40B4-BE49-F238E27FC236}">
                <a16:creationId xmlns:a16="http://schemas.microsoft.com/office/drawing/2014/main" id="{0F387BB0-3F59-4795-9E0D-310E81EAFD54}"/>
              </a:ext>
            </a:extLst>
          </p:cNvPr>
          <p:cNvSpPr txBox="1"/>
          <p:nvPr/>
        </p:nvSpPr>
        <p:spPr>
          <a:xfrm>
            <a:off x="3048640" y="3196247"/>
            <a:ext cx="1391176"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FFFFFF"/>
                </a:solidFill>
                <a:effectLst/>
                <a:uLnTx/>
                <a:uFillTx/>
                <a:latin typeface="Calibri"/>
                <a:ea typeface="+mn-ea"/>
                <a:cs typeface="+mn-cs"/>
              </a:rPr>
              <a:t>gross income at age 37</a:t>
            </a:r>
            <a:endParaRPr lang="en-US" dirty="0"/>
          </a:p>
        </p:txBody>
      </p:sp>
      <p:sp>
        <p:nvSpPr>
          <p:cNvPr id="5" name="Rectangle: Rounded Corners 4">
            <a:extLst>
              <a:ext uri="{FF2B5EF4-FFF2-40B4-BE49-F238E27FC236}">
                <a16:creationId xmlns:a16="http://schemas.microsoft.com/office/drawing/2014/main" id="{A0D9538A-9D55-42E7-8980-F5F58A856896}"/>
              </a:ext>
            </a:extLst>
          </p:cNvPr>
          <p:cNvSpPr/>
          <p:nvPr/>
        </p:nvSpPr>
        <p:spPr>
          <a:xfrm>
            <a:off x="623392" y="2954555"/>
            <a:ext cx="2808312" cy="1437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rPr>
              <a:t>Earned income 1963</a:t>
            </a:r>
          </a:p>
          <a:p>
            <a:pPr algn="ctr"/>
            <a:endParaRPr lang="en-US" sz="1800" dirty="0">
              <a:solidFill>
                <a:schemeClr val="accent1"/>
              </a:solidFill>
            </a:endParaRPr>
          </a:p>
          <a:p>
            <a:pPr algn="ctr"/>
            <a:r>
              <a:rPr lang="en-US" sz="1800" b="1" dirty="0">
                <a:solidFill>
                  <a:schemeClr val="accent1">
                    <a:lumMod val="50000"/>
                    <a:lumOff val="50000"/>
                  </a:schemeClr>
                </a:solidFill>
              </a:rPr>
              <a:t>Dependency and Child Welfare Committee data (1953 – 59; 1960 – 65) </a:t>
            </a:r>
          </a:p>
        </p:txBody>
      </p:sp>
      <p:sp>
        <p:nvSpPr>
          <p:cNvPr id="6" name="Rectangle: Rounded Corners 5">
            <a:extLst>
              <a:ext uri="{FF2B5EF4-FFF2-40B4-BE49-F238E27FC236}">
                <a16:creationId xmlns:a16="http://schemas.microsoft.com/office/drawing/2014/main" id="{92ABCA33-FDA0-49C5-9551-2A5E7B767D6D}"/>
              </a:ext>
            </a:extLst>
          </p:cNvPr>
          <p:cNvSpPr/>
          <p:nvPr/>
        </p:nvSpPr>
        <p:spPr>
          <a:xfrm>
            <a:off x="812672" y="1188854"/>
            <a:ext cx="2448000" cy="46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Low income</a:t>
            </a:r>
          </a:p>
        </p:txBody>
      </p:sp>
      <p:sp>
        <p:nvSpPr>
          <p:cNvPr id="14" name="Rectangle: Rounded Corners 13">
            <a:extLst>
              <a:ext uri="{FF2B5EF4-FFF2-40B4-BE49-F238E27FC236}">
                <a16:creationId xmlns:a16="http://schemas.microsoft.com/office/drawing/2014/main" id="{CAD5CCEF-DEB6-475A-81BE-0A6B73855199}"/>
              </a:ext>
            </a:extLst>
          </p:cNvPr>
          <p:cNvSpPr/>
          <p:nvPr/>
        </p:nvSpPr>
        <p:spPr>
          <a:xfrm>
            <a:off x="812672" y="2184392"/>
            <a:ext cx="2448000" cy="463522"/>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Psychiatric disorders</a:t>
            </a:r>
          </a:p>
        </p:txBody>
      </p:sp>
      <p:pic>
        <p:nvPicPr>
          <p:cNvPr id="16" name="Picture 15">
            <a:extLst>
              <a:ext uri="{FF2B5EF4-FFF2-40B4-BE49-F238E27FC236}">
                <a16:creationId xmlns:a16="http://schemas.microsoft.com/office/drawing/2014/main" id="{07D324FD-723A-4E9A-A3BB-EA9ED25AFDC2}"/>
              </a:ext>
            </a:extLst>
          </p:cNvPr>
          <p:cNvPicPr>
            <a:picLocks noChangeAspect="1"/>
          </p:cNvPicPr>
          <p:nvPr/>
        </p:nvPicPr>
        <p:blipFill rotWithShape="1">
          <a:blip r:embed="rId3"/>
          <a:srcRect b="23016"/>
          <a:stretch/>
        </p:blipFill>
        <p:spPr>
          <a:xfrm>
            <a:off x="1019436" y="4523930"/>
            <a:ext cx="10261140" cy="988013"/>
          </a:xfrm>
          <a:prstGeom prst="rect">
            <a:avLst/>
          </a:prstGeom>
        </p:spPr>
      </p:pic>
      <p:sp>
        <p:nvSpPr>
          <p:cNvPr id="17" name="Rectangle: Rounded Corners 16">
            <a:extLst>
              <a:ext uri="{FF2B5EF4-FFF2-40B4-BE49-F238E27FC236}">
                <a16:creationId xmlns:a16="http://schemas.microsoft.com/office/drawing/2014/main" id="{F0E55947-3918-417B-9D64-5EFE304C6241}"/>
              </a:ext>
            </a:extLst>
          </p:cNvPr>
          <p:cNvSpPr/>
          <p:nvPr/>
        </p:nvSpPr>
        <p:spPr>
          <a:xfrm>
            <a:off x="4852380" y="1199081"/>
            <a:ext cx="2448000" cy="46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Low income</a:t>
            </a:r>
          </a:p>
        </p:txBody>
      </p:sp>
      <p:sp>
        <p:nvSpPr>
          <p:cNvPr id="18" name="Rectangle: Rounded Corners 17">
            <a:extLst>
              <a:ext uri="{FF2B5EF4-FFF2-40B4-BE49-F238E27FC236}">
                <a16:creationId xmlns:a16="http://schemas.microsoft.com/office/drawing/2014/main" id="{7DB3029B-5757-4F74-84BB-47CE96E9C7FF}"/>
              </a:ext>
            </a:extLst>
          </p:cNvPr>
          <p:cNvSpPr/>
          <p:nvPr/>
        </p:nvSpPr>
        <p:spPr>
          <a:xfrm>
            <a:off x="8976592" y="1199080"/>
            <a:ext cx="2448000" cy="46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Low income</a:t>
            </a:r>
          </a:p>
        </p:txBody>
      </p:sp>
      <p:sp>
        <p:nvSpPr>
          <p:cNvPr id="19" name="Rectangle: Rounded Corners 18">
            <a:extLst>
              <a:ext uri="{FF2B5EF4-FFF2-40B4-BE49-F238E27FC236}">
                <a16:creationId xmlns:a16="http://schemas.microsoft.com/office/drawing/2014/main" id="{38D12619-0A6E-4CBB-AA90-AA9A397B228E}"/>
              </a:ext>
            </a:extLst>
          </p:cNvPr>
          <p:cNvSpPr/>
          <p:nvPr/>
        </p:nvSpPr>
        <p:spPr>
          <a:xfrm>
            <a:off x="4872000" y="2129178"/>
            <a:ext cx="2448000" cy="463522"/>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Psychiatric disorders</a:t>
            </a:r>
          </a:p>
        </p:txBody>
      </p:sp>
      <p:sp>
        <p:nvSpPr>
          <p:cNvPr id="20" name="Rectangle: Rounded Corners 19">
            <a:extLst>
              <a:ext uri="{FF2B5EF4-FFF2-40B4-BE49-F238E27FC236}">
                <a16:creationId xmlns:a16="http://schemas.microsoft.com/office/drawing/2014/main" id="{3FFCCBCC-6530-43C3-A5C1-ECAF62DBCF63}"/>
              </a:ext>
            </a:extLst>
          </p:cNvPr>
          <p:cNvSpPr/>
          <p:nvPr/>
        </p:nvSpPr>
        <p:spPr>
          <a:xfrm>
            <a:off x="9004361" y="2133883"/>
            <a:ext cx="2448272" cy="463522"/>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Psychiatric disorders</a:t>
            </a:r>
          </a:p>
        </p:txBody>
      </p:sp>
      <p:sp>
        <p:nvSpPr>
          <p:cNvPr id="21" name="Rectangle: Rounded Corners 20">
            <a:extLst>
              <a:ext uri="{FF2B5EF4-FFF2-40B4-BE49-F238E27FC236}">
                <a16:creationId xmlns:a16="http://schemas.microsoft.com/office/drawing/2014/main" id="{FB144DC4-1A9A-42AB-A0A0-E77F0B95E7CB}"/>
              </a:ext>
            </a:extLst>
          </p:cNvPr>
          <p:cNvSpPr/>
          <p:nvPr/>
        </p:nvSpPr>
        <p:spPr>
          <a:xfrm>
            <a:off x="4745850" y="2974017"/>
            <a:ext cx="2808312" cy="1437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rPr>
              <a:t>Gross income at age 37</a:t>
            </a:r>
          </a:p>
          <a:p>
            <a:pPr algn="ctr"/>
            <a:endParaRPr lang="en-US" sz="1800" dirty="0">
              <a:solidFill>
                <a:schemeClr val="accent1"/>
              </a:solidFill>
            </a:endParaRPr>
          </a:p>
          <a:p>
            <a:pPr algn="ctr"/>
            <a:r>
              <a:rPr lang="en-US" sz="1800" b="1" dirty="0">
                <a:solidFill>
                  <a:schemeClr val="accent1">
                    <a:lumMod val="50000"/>
                    <a:lumOff val="50000"/>
                  </a:schemeClr>
                </a:solidFill>
              </a:rPr>
              <a:t>Records of inpatient care with a main or contributing diagnosis </a:t>
            </a:r>
          </a:p>
        </p:txBody>
      </p:sp>
      <p:sp>
        <p:nvSpPr>
          <p:cNvPr id="22" name="Rectangle: Rounded Corners 21">
            <a:extLst>
              <a:ext uri="{FF2B5EF4-FFF2-40B4-BE49-F238E27FC236}">
                <a16:creationId xmlns:a16="http://schemas.microsoft.com/office/drawing/2014/main" id="{900C2828-7FEC-4528-BD92-D10EC5DDA6FF}"/>
              </a:ext>
            </a:extLst>
          </p:cNvPr>
          <p:cNvSpPr/>
          <p:nvPr/>
        </p:nvSpPr>
        <p:spPr>
          <a:xfrm>
            <a:off x="8824341" y="2974039"/>
            <a:ext cx="2808312" cy="1437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rPr>
              <a:t>Gross income at age 30</a:t>
            </a:r>
          </a:p>
          <a:p>
            <a:pPr algn="ctr"/>
            <a:endParaRPr lang="en-US" sz="1800" dirty="0">
              <a:solidFill>
                <a:schemeClr val="accent1"/>
              </a:solidFill>
            </a:endParaRPr>
          </a:p>
          <a:p>
            <a:pPr algn="ctr"/>
            <a:r>
              <a:rPr lang="en-US" sz="1800" b="1" dirty="0">
                <a:solidFill>
                  <a:schemeClr val="accent1">
                    <a:lumMod val="50000"/>
                    <a:lumOff val="50000"/>
                  </a:schemeClr>
                </a:solidFill>
              </a:rPr>
              <a:t>Records of inpatient care with a main or contributing diagnosis </a:t>
            </a:r>
          </a:p>
        </p:txBody>
      </p:sp>
      <p:cxnSp>
        <p:nvCxnSpPr>
          <p:cNvPr id="24" name="Straight Arrow Connector 23">
            <a:extLst>
              <a:ext uri="{FF2B5EF4-FFF2-40B4-BE49-F238E27FC236}">
                <a16:creationId xmlns:a16="http://schemas.microsoft.com/office/drawing/2014/main" id="{9E472C39-F7A2-4187-996E-941D0BD070E4}"/>
              </a:ext>
            </a:extLst>
          </p:cNvPr>
          <p:cNvCxnSpPr>
            <a:stCxn id="6" idx="3"/>
            <a:endCxn id="17" idx="1"/>
          </p:cNvCxnSpPr>
          <p:nvPr/>
        </p:nvCxnSpPr>
        <p:spPr>
          <a:xfrm>
            <a:off x="3260672" y="1420616"/>
            <a:ext cx="15917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48E863-9A9D-4164-AE97-227ED00AC7AB}"/>
              </a:ext>
            </a:extLst>
          </p:cNvPr>
          <p:cNvCxnSpPr>
            <a:cxnSpLocks/>
            <a:endCxn id="18" idx="1"/>
          </p:cNvCxnSpPr>
          <p:nvPr/>
        </p:nvCxnSpPr>
        <p:spPr>
          <a:xfrm>
            <a:off x="7320000" y="1417141"/>
            <a:ext cx="16565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A41B5B4-40C3-4999-B564-3D4251483C99}"/>
              </a:ext>
            </a:extLst>
          </p:cNvPr>
          <p:cNvCxnSpPr/>
          <p:nvPr/>
        </p:nvCxnSpPr>
        <p:spPr>
          <a:xfrm>
            <a:off x="3260672" y="2416153"/>
            <a:ext cx="15917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26F031E-8FE9-4C22-8F57-2C46D20A744B}"/>
              </a:ext>
            </a:extLst>
          </p:cNvPr>
          <p:cNvCxnSpPr>
            <a:cxnSpLocks/>
          </p:cNvCxnSpPr>
          <p:nvPr/>
        </p:nvCxnSpPr>
        <p:spPr>
          <a:xfrm>
            <a:off x="7320000" y="2416153"/>
            <a:ext cx="16843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EAD7AC0-C776-455E-9571-C72F6DF59476}"/>
              </a:ext>
            </a:extLst>
          </p:cNvPr>
          <p:cNvCxnSpPr>
            <a:cxnSpLocks/>
            <a:stCxn id="14" idx="3"/>
            <a:endCxn id="17" idx="1"/>
          </p:cNvCxnSpPr>
          <p:nvPr/>
        </p:nvCxnSpPr>
        <p:spPr>
          <a:xfrm flipV="1">
            <a:off x="3260672" y="1430843"/>
            <a:ext cx="1591708" cy="9853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D8D9960-10E9-4CC8-B668-4471453CD959}"/>
              </a:ext>
            </a:extLst>
          </p:cNvPr>
          <p:cNvCxnSpPr>
            <a:cxnSpLocks/>
          </p:cNvCxnSpPr>
          <p:nvPr/>
        </p:nvCxnSpPr>
        <p:spPr>
          <a:xfrm flipV="1">
            <a:off x="7339620" y="1417141"/>
            <a:ext cx="1591708" cy="9853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2708535-CE1A-4415-B96C-6AEBF38AEA72}"/>
              </a:ext>
            </a:extLst>
          </p:cNvPr>
          <p:cNvCxnSpPr>
            <a:cxnSpLocks/>
            <a:stCxn id="6" idx="3"/>
            <a:endCxn id="19" idx="1"/>
          </p:cNvCxnSpPr>
          <p:nvPr/>
        </p:nvCxnSpPr>
        <p:spPr>
          <a:xfrm>
            <a:off x="3260672" y="1420616"/>
            <a:ext cx="1611328" cy="9403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C97F449-3CFD-497F-878A-00F789E2BA55}"/>
              </a:ext>
            </a:extLst>
          </p:cNvPr>
          <p:cNvCxnSpPr>
            <a:cxnSpLocks/>
            <a:endCxn id="20" idx="1"/>
          </p:cNvCxnSpPr>
          <p:nvPr/>
        </p:nvCxnSpPr>
        <p:spPr>
          <a:xfrm>
            <a:off x="7332822" y="1428082"/>
            <a:ext cx="1671539" cy="9375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4C29A-D770-49D2-8291-B6DE9DF16EF3}"/>
              </a:ext>
            </a:extLst>
          </p:cNvPr>
          <p:cNvSpPr>
            <a:spLocks noGrp="1"/>
          </p:cNvSpPr>
          <p:nvPr>
            <p:ph idx="1"/>
          </p:nvPr>
        </p:nvSpPr>
        <p:spPr>
          <a:xfrm>
            <a:off x="1142060" y="3212977"/>
            <a:ext cx="4161852" cy="648071"/>
          </a:xfrm>
        </p:spPr>
        <p:txBody>
          <a:bodyPr/>
          <a:lstStyle/>
          <a:p>
            <a:pPr marL="0" indent="0">
              <a:buNone/>
            </a:pPr>
            <a:r>
              <a:rPr lang="en-US" sz="2400" b="1" dirty="0"/>
              <a:t>Results</a:t>
            </a:r>
          </a:p>
        </p:txBody>
      </p:sp>
      <p:pic>
        <p:nvPicPr>
          <p:cNvPr id="4" name="Picture 3">
            <a:extLst>
              <a:ext uri="{FF2B5EF4-FFF2-40B4-BE49-F238E27FC236}">
                <a16:creationId xmlns:a16="http://schemas.microsoft.com/office/drawing/2014/main" id="{6E121916-6753-4021-BCDD-2DBAFFE3676A}"/>
              </a:ext>
            </a:extLst>
          </p:cNvPr>
          <p:cNvPicPr>
            <a:picLocks noChangeAspect="1"/>
          </p:cNvPicPr>
          <p:nvPr/>
        </p:nvPicPr>
        <p:blipFill>
          <a:blip r:embed="rId2"/>
          <a:stretch>
            <a:fillRect/>
          </a:stretch>
        </p:blipFill>
        <p:spPr>
          <a:xfrm>
            <a:off x="7026730" y="2312530"/>
            <a:ext cx="3097036" cy="3097036"/>
          </a:xfrm>
          <a:prstGeom prst="rect">
            <a:avLst/>
          </a:prstGeom>
        </p:spPr>
      </p:pic>
      <p:cxnSp>
        <p:nvCxnSpPr>
          <p:cNvPr id="22" name="Straight Connector 21">
            <a:extLst>
              <a:ext uri="{FF2B5EF4-FFF2-40B4-BE49-F238E27FC236}">
                <a16:creationId xmlns:a16="http://schemas.microsoft.com/office/drawing/2014/main" id="{1E5BADAF-2D47-4BD4-9C43-202C57C37C42}"/>
              </a:ext>
            </a:extLst>
          </p:cNvPr>
          <p:cNvCxnSpPr>
            <a:cxnSpLocks/>
          </p:cNvCxnSpPr>
          <p:nvPr/>
        </p:nvCxnSpPr>
        <p:spPr>
          <a:xfrm>
            <a:off x="1127276" y="3861048"/>
            <a:ext cx="5899454" cy="0"/>
          </a:xfrm>
          <a:prstGeom prst="line">
            <a:avLst/>
          </a:prstGeom>
          <a:ln w="381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92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2417C-9787-4222-81B3-C0F7FC596B55}"/>
              </a:ext>
            </a:extLst>
          </p:cNvPr>
          <p:cNvSpPr txBox="1"/>
          <p:nvPr/>
        </p:nvSpPr>
        <p:spPr>
          <a:xfrm>
            <a:off x="1028220" y="1052736"/>
            <a:ext cx="10873208"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latin typeface="Calibri" panose="020F0502020204030204" pitchFamily="34" charset="0"/>
                <a:ea typeface="等线" panose="02010600030101010101" pitchFamily="2" charset="-122"/>
              </a:rPr>
              <a:t>Low income is transmitted across the patriline.</a:t>
            </a:r>
          </a:p>
          <a:p>
            <a:pPr marL="285750" indent="-285750">
              <a:buFont typeface="Arial" panose="020B0604020202020204" pitchFamily="34" charset="0"/>
              <a:buChar char="•"/>
            </a:pPr>
            <a:endParaRPr lang="en-US" b="1" dirty="0">
              <a:solidFill>
                <a:schemeClr val="accent1"/>
              </a:solidFill>
              <a:latin typeface="Calibri" panose="020F0502020204030204" pitchFamily="34" charset="0"/>
              <a:ea typeface="等线" panose="02010600030101010101" pitchFamily="2" charset="-122"/>
            </a:endParaRPr>
          </a:p>
          <a:p>
            <a:pPr marL="285750" indent="-285750">
              <a:buFont typeface="Arial" panose="020B0604020202020204" pitchFamily="34" charset="0"/>
              <a:buChar char="•"/>
            </a:pPr>
            <a:r>
              <a:rPr lang="en-US" b="1" dirty="0">
                <a:solidFill>
                  <a:schemeClr val="accent1"/>
                </a:solidFill>
                <a:latin typeface="Calibri" panose="020F0502020204030204" pitchFamily="34" charset="0"/>
                <a:ea typeface="等线" panose="02010600030101010101" pitchFamily="2" charset="-122"/>
              </a:rPr>
              <a:t>Multigenerational transmission of psychiatric disorders among grandsons.</a:t>
            </a:r>
          </a:p>
        </p:txBody>
      </p:sp>
      <p:sp>
        <p:nvSpPr>
          <p:cNvPr id="21" name="Rectangle 20">
            <a:extLst>
              <a:ext uri="{FF2B5EF4-FFF2-40B4-BE49-F238E27FC236}">
                <a16:creationId xmlns:a16="http://schemas.microsoft.com/office/drawing/2014/main" id="{DD5FD24D-0F52-4214-BB01-0ECB18668665}"/>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等线" panose="02010600030101010101" pitchFamily="2" charset="-122"/>
                <a:cs typeface="Arial" panose="020B0604020202020204" pitchFamily="34" charset="0"/>
              </a:rPr>
              <a:t>Results</a:t>
            </a:r>
          </a:p>
        </p:txBody>
      </p:sp>
      <p:pic>
        <p:nvPicPr>
          <p:cNvPr id="8" name="Picture 7">
            <a:extLst>
              <a:ext uri="{FF2B5EF4-FFF2-40B4-BE49-F238E27FC236}">
                <a16:creationId xmlns:a16="http://schemas.microsoft.com/office/drawing/2014/main" id="{5DA25033-7834-4D94-B474-197B5936760E}"/>
              </a:ext>
            </a:extLst>
          </p:cNvPr>
          <p:cNvPicPr>
            <a:picLocks noChangeAspect="1"/>
          </p:cNvPicPr>
          <p:nvPr/>
        </p:nvPicPr>
        <p:blipFill rotWithShape="1">
          <a:blip r:embed="rId3">
            <a:extLst>
              <a:ext uri="{28A0092B-C50C-407E-A947-70E740481C1C}">
                <a14:useLocalDpi xmlns:a14="http://schemas.microsoft.com/office/drawing/2010/main" val="0"/>
              </a:ext>
            </a:extLst>
          </a:blip>
          <a:srcRect t="20929" b="27916"/>
          <a:stretch/>
        </p:blipFill>
        <p:spPr bwMode="auto">
          <a:xfrm>
            <a:off x="767408" y="2492896"/>
            <a:ext cx="11014026" cy="3168352"/>
          </a:xfrm>
          <a:prstGeom prst="rect">
            <a:avLst/>
          </a:prstGeom>
          <a:ln>
            <a:noFill/>
          </a:ln>
          <a:extLst>
            <a:ext uri="{53640926-AAD7-44D8-BBD7-CCE9431645EC}">
              <a14:shadowObscured xmlns:a14="http://schemas.microsoft.com/office/drawing/2010/main"/>
            </a:ext>
          </a:extLst>
        </p:spPr>
      </p:pic>
      <p:sp>
        <p:nvSpPr>
          <p:cNvPr id="3" name="Rectangle: Rounded Corners 2">
            <a:extLst>
              <a:ext uri="{FF2B5EF4-FFF2-40B4-BE49-F238E27FC236}">
                <a16:creationId xmlns:a16="http://schemas.microsoft.com/office/drawing/2014/main" id="{B5CF37E7-67CE-4F28-A27A-30A535C66627}"/>
              </a:ext>
            </a:extLst>
          </p:cNvPr>
          <p:cNvSpPr/>
          <p:nvPr/>
        </p:nvSpPr>
        <p:spPr>
          <a:xfrm>
            <a:off x="2509970" y="2497053"/>
            <a:ext cx="1296144" cy="4278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1E57874-6D94-4426-9290-488754797802}"/>
              </a:ext>
            </a:extLst>
          </p:cNvPr>
          <p:cNvSpPr/>
          <p:nvPr/>
        </p:nvSpPr>
        <p:spPr>
          <a:xfrm>
            <a:off x="6974466" y="2494154"/>
            <a:ext cx="1296144" cy="4278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81A332C6-2130-4BB1-8B59-96F523BD01AF}"/>
              </a:ext>
            </a:extLst>
          </p:cNvPr>
          <p:cNvSpPr/>
          <p:nvPr/>
        </p:nvSpPr>
        <p:spPr>
          <a:xfrm>
            <a:off x="2509970" y="4680724"/>
            <a:ext cx="705710" cy="476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5A9E839-65B0-4CD6-AD3F-62395241A5D0}"/>
              </a:ext>
            </a:extLst>
          </p:cNvPr>
          <p:cNvSpPr txBox="1"/>
          <p:nvPr/>
        </p:nvSpPr>
        <p:spPr>
          <a:xfrm>
            <a:off x="119336" y="6119235"/>
            <a:ext cx="12492879" cy="707886"/>
          </a:xfrm>
          <a:prstGeom prst="rect">
            <a:avLst/>
          </a:prstGeom>
          <a:noFill/>
        </p:spPr>
        <p:txBody>
          <a:bodyPr wrap="square">
            <a:spAutoFit/>
          </a:bodyPr>
          <a:lstStyle/>
          <a:p>
            <a:r>
              <a:rPr lang="en-US" sz="1600" dirty="0">
                <a:effectLst/>
                <a:ea typeface="等线" panose="02010600030101010101" pitchFamily="2" charset="-122"/>
              </a:rPr>
              <a:t>Note: Covariates are omitted from the figure. Presented estimates are exponentiated coefficients (odds ratios) for </a:t>
            </a:r>
            <a:r>
              <a:rPr lang="en-US" sz="1600" dirty="0">
                <a:solidFill>
                  <a:srgbClr val="2F5496"/>
                </a:solidFill>
                <a:effectLst/>
                <a:ea typeface="等线" panose="02010600030101010101" pitchFamily="2" charset="-122"/>
              </a:rPr>
              <a:t>patriline-G2 men/patriline-G2 women</a:t>
            </a:r>
            <a:r>
              <a:rPr lang="en-US" sz="1600" dirty="0">
                <a:effectLst/>
                <a:ea typeface="等线" panose="02010600030101010101" pitchFamily="2" charset="-122"/>
              </a:rPr>
              <a:t>/</a:t>
            </a:r>
            <a:r>
              <a:rPr lang="en-US" sz="1600" dirty="0">
                <a:solidFill>
                  <a:srgbClr val="C45911"/>
                </a:solidFill>
                <a:effectLst/>
                <a:ea typeface="等线" panose="02010600030101010101" pitchFamily="2" charset="-122"/>
              </a:rPr>
              <a:t>matriline-G2 men/matriline-G2 women </a:t>
            </a:r>
            <a:r>
              <a:rPr lang="en-US" sz="1600" dirty="0">
                <a:effectLst/>
                <a:ea typeface="等线" panose="02010600030101010101" pitchFamily="2" charset="-122"/>
              </a:rPr>
              <a:t>in each path. LI: Low Income, PD: Psychiatric Disorders. </a:t>
            </a:r>
            <a:r>
              <a:rPr lang="en-US" sz="1600" dirty="0" err="1">
                <a:effectLst/>
                <a:ea typeface="等线" panose="02010600030101010101" pitchFamily="2" charset="-122"/>
              </a:rPr>
              <a:t>n.s</a:t>
            </a:r>
            <a:r>
              <a:rPr lang="en-US" sz="1600" dirty="0">
                <a:effectLst/>
                <a:ea typeface="等线" panose="02010600030101010101" pitchFamily="2" charset="-122"/>
              </a:rPr>
              <a:t>.: not significant; * p&lt;0.05; ** p&lt;0.01.</a:t>
            </a:r>
            <a:r>
              <a:rPr lang="en-US" dirty="0">
                <a:effectLst/>
                <a:ea typeface="宋体" panose="02010600030101010101" pitchFamily="2" charset="-122"/>
              </a:rPr>
              <a:t> </a:t>
            </a:r>
            <a:endParaRPr lang="en-US" sz="1600" dirty="0"/>
          </a:p>
        </p:txBody>
      </p:sp>
      <p:sp>
        <p:nvSpPr>
          <p:cNvPr id="15" name="Rectangle: Rounded Corners 14">
            <a:extLst>
              <a:ext uri="{FF2B5EF4-FFF2-40B4-BE49-F238E27FC236}">
                <a16:creationId xmlns:a16="http://schemas.microsoft.com/office/drawing/2014/main" id="{D653D9A2-25F0-431F-9952-8DDF1B7A563C}"/>
              </a:ext>
            </a:extLst>
          </p:cNvPr>
          <p:cNvSpPr/>
          <p:nvPr/>
        </p:nvSpPr>
        <p:spPr>
          <a:xfrm>
            <a:off x="3719736" y="4680724"/>
            <a:ext cx="705710" cy="476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B28D8358-2890-4CF0-B4E7-C49D9C1E450A}"/>
              </a:ext>
            </a:extLst>
          </p:cNvPr>
          <p:cNvSpPr/>
          <p:nvPr/>
        </p:nvSpPr>
        <p:spPr>
          <a:xfrm>
            <a:off x="8472264" y="4680724"/>
            <a:ext cx="705710" cy="47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C5FCEFA-1164-4F46-AE7C-183F9BAAA8FB}"/>
              </a:ext>
            </a:extLst>
          </p:cNvPr>
          <p:cNvSpPr/>
          <p:nvPr/>
        </p:nvSpPr>
        <p:spPr>
          <a:xfrm>
            <a:off x="6974466" y="4686300"/>
            <a:ext cx="705710" cy="47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34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2417C-9787-4222-81B3-C0F7FC596B55}"/>
              </a:ext>
            </a:extLst>
          </p:cNvPr>
          <p:cNvSpPr txBox="1"/>
          <p:nvPr/>
        </p:nvSpPr>
        <p:spPr>
          <a:xfrm>
            <a:off x="983432" y="1309884"/>
            <a:ext cx="10873208" cy="830997"/>
          </a:xfrm>
          <a:prstGeom prst="rect">
            <a:avLst/>
          </a:prstGeom>
          <a:noFill/>
        </p:spPr>
        <p:txBody>
          <a:bodyPr wrap="square" rtlCol="0">
            <a:spAutoFit/>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F5F"/>
                </a:solidFill>
                <a:effectLst/>
                <a:uLnTx/>
                <a:uFillTx/>
                <a:latin typeface="Calibri" panose="020F0502020204030204" pitchFamily="34" charset="0"/>
                <a:ea typeface="等线" panose="02010600030101010101" pitchFamily="2" charset="-122"/>
                <a:cs typeface="+mn-cs"/>
              </a:rPr>
              <a:t>Grandparents’ psychiatric disorders are associated with their children’s and grandchildren’s income.</a:t>
            </a:r>
            <a:endParaRPr kumimoji="0" lang="en-US" sz="3200" b="1" i="0" u="none" strike="noStrike" kern="1200" cap="none" spc="0" normalizeH="0" baseline="0" noProof="0" dirty="0">
              <a:ln>
                <a:noFill/>
              </a:ln>
              <a:solidFill>
                <a:srgbClr val="002F5F"/>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D5FD24D-0F52-4214-BB01-0ECB18668665}"/>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rPr>
              <a:t>Results</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endParaRPr>
          </a:p>
        </p:txBody>
      </p:sp>
      <p:pic>
        <p:nvPicPr>
          <p:cNvPr id="12" name="Picture 11">
            <a:extLst>
              <a:ext uri="{FF2B5EF4-FFF2-40B4-BE49-F238E27FC236}">
                <a16:creationId xmlns:a16="http://schemas.microsoft.com/office/drawing/2014/main" id="{683CBED9-C142-4F94-8F74-C757F56C8D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06" b="27787"/>
          <a:stretch/>
        </p:blipFill>
        <p:spPr bwMode="auto">
          <a:xfrm>
            <a:off x="839415" y="2490824"/>
            <a:ext cx="10875045" cy="3168000"/>
          </a:xfrm>
          <a:prstGeom prst="rect">
            <a:avLst/>
          </a:prstGeom>
          <a:ln>
            <a:no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7A180D33-FBFD-4D83-91D9-C3F0FA6F3FCF}"/>
              </a:ext>
            </a:extLst>
          </p:cNvPr>
          <p:cNvCxnSpPr/>
          <p:nvPr/>
        </p:nvCxnSpPr>
        <p:spPr>
          <a:xfrm flipV="1">
            <a:off x="2567607" y="2958700"/>
            <a:ext cx="3024336" cy="223224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847E4ED-F66D-44FD-94C6-4DAC3ABD057F}"/>
              </a:ext>
            </a:extLst>
          </p:cNvPr>
          <p:cNvCxnSpPr>
            <a:cxnSpLocks/>
          </p:cNvCxnSpPr>
          <p:nvPr/>
        </p:nvCxnSpPr>
        <p:spPr>
          <a:xfrm>
            <a:off x="6960095" y="2958700"/>
            <a:ext cx="3096344"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D2D292-2B71-45AC-A0E4-A735615F31EA}"/>
              </a:ext>
            </a:extLst>
          </p:cNvPr>
          <p:cNvSpPr txBox="1"/>
          <p:nvPr/>
        </p:nvSpPr>
        <p:spPr>
          <a:xfrm>
            <a:off x="119336" y="6119235"/>
            <a:ext cx="12492879" cy="707886"/>
          </a:xfrm>
          <a:prstGeom prst="rect">
            <a:avLst/>
          </a:prstGeom>
          <a:noFill/>
        </p:spPr>
        <p:txBody>
          <a:bodyPr wrap="square">
            <a:spAutoFit/>
          </a:bodyPr>
          <a:lstStyle/>
          <a:p>
            <a:r>
              <a:rPr lang="en-US" sz="1600" dirty="0">
                <a:effectLst/>
                <a:ea typeface="等线" panose="02010600030101010101" pitchFamily="2" charset="-122"/>
              </a:rPr>
              <a:t>Note: Covariates are omitted from the figure. Presented estimates are exponentiated coefficients (odds ratios) for </a:t>
            </a:r>
            <a:r>
              <a:rPr lang="en-US" sz="1600" dirty="0">
                <a:solidFill>
                  <a:srgbClr val="2F5496"/>
                </a:solidFill>
                <a:effectLst/>
                <a:ea typeface="等线" panose="02010600030101010101" pitchFamily="2" charset="-122"/>
              </a:rPr>
              <a:t>patriline-G2 men/patriline-G2 women</a:t>
            </a:r>
            <a:r>
              <a:rPr lang="en-US" sz="1600" dirty="0">
                <a:effectLst/>
                <a:ea typeface="等线" panose="02010600030101010101" pitchFamily="2" charset="-122"/>
              </a:rPr>
              <a:t>/</a:t>
            </a:r>
            <a:r>
              <a:rPr lang="en-US" sz="1600" dirty="0">
                <a:solidFill>
                  <a:srgbClr val="C45911"/>
                </a:solidFill>
                <a:effectLst/>
                <a:ea typeface="等线" panose="02010600030101010101" pitchFamily="2" charset="-122"/>
              </a:rPr>
              <a:t>matriline-G2 men/matriline-G2 women </a:t>
            </a:r>
            <a:r>
              <a:rPr lang="en-US" sz="1600" dirty="0">
                <a:effectLst/>
                <a:ea typeface="等线" panose="02010600030101010101" pitchFamily="2" charset="-122"/>
              </a:rPr>
              <a:t>in each path. LI: Low Income, PD: Psychiatric Disorders. </a:t>
            </a:r>
            <a:r>
              <a:rPr lang="en-US" sz="1600" dirty="0" err="1">
                <a:effectLst/>
                <a:ea typeface="等线" panose="02010600030101010101" pitchFamily="2" charset="-122"/>
              </a:rPr>
              <a:t>n.s</a:t>
            </a:r>
            <a:r>
              <a:rPr lang="en-US" sz="1600" dirty="0">
                <a:effectLst/>
                <a:ea typeface="等线" panose="02010600030101010101" pitchFamily="2" charset="-122"/>
              </a:rPr>
              <a:t>.: not significant; * p&lt;0.05; ** p&lt;0.01.</a:t>
            </a:r>
            <a:r>
              <a:rPr lang="en-US" dirty="0">
                <a:effectLst/>
                <a:ea typeface="宋体" panose="02010600030101010101" pitchFamily="2" charset="-122"/>
              </a:rPr>
              <a:t> </a:t>
            </a:r>
            <a:endParaRPr lang="en-US" sz="1600" dirty="0"/>
          </a:p>
        </p:txBody>
      </p:sp>
    </p:spTree>
    <p:extLst>
      <p:ext uri="{BB962C8B-B14F-4D97-AF65-F5344CB8AC3E}">
        <p14:creationId xmlns:p14="http://schemas.microsoft.com/office/powerpoint/2010/main" val="35304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2417C-9787-4222-81B3-C0F7FC596B55}"/>
              </a:ext>
            </a:extLst>
          </p:cNvPr>
          <p:cNvSpPr txBox="1"/>
          <p:nvPr/>
        </p:nvSpPr>
        <p:spPr>
          <a:xfrm>
            <a:off x="929171" y="1194371"/>
            <a:ext cx="10873208" cy="830997"/>
          </a:xfrm>
          <a:prstGeom prst="rect">
            <a:avLst/>
          </a:prstGeom>
          <a:noFill/>
        </p:spPr>
        <p:txBody>
          <a:bodyPr wrap="square" rtlCol="0">
            <a:spAutoFit/>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F5F"/>
                </a:solidFill>
                <a:effectLst/>
                <a:uLnTx/>
                <a:uFillTx/>
                <a:latin typeface="Calibri" panose="020F0502020204030204" pitchFamily="34" charset="0"/>
                <a:ea typeface="等线" panose="02010600030101010101" pitchFamily="2" charset="-122"/>
                <a:cs typeface="+mn-cs"/>
              </a:rPr>
              <a:t>Low income plays a role for the multigenerational transmission of psychiatric disorders among grandsons.</a:t>
            </a:r>
            <a:endParaRPr kumimoji="0" lang="en-US" sz="3200" b="1" i="0" u="none" strike="noStrike" kern="1200" cap="none" spc="0" normalizeH="0" baseline="0" noProof="0" dirty="0">
              <a:ln>
                <a:noFill/>
              </a:ln>
              <a:solidFill>
                <a:srgbClr val="002F5F"/>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D5FD24D-0F52-4214-BB01-0ECB18668665}"/>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rPr>
              <a:t>Results</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endParaRPr>
          </a:p>
        </p:txBody>
      </p:sp>
      <p:pic>
        <p:nvPicPr>
          <p:cNvPr id="12" name="Picture 11">
            <a:extLst>
              <a:ext uri="{FF2B5EF4-FFF2-40B4-BE49-F238E27FC236}">
                <a16:creationId xmlns:a16="http://schemas.microsoft.com/office/drawing/2014/main" id="{683CBED9-C142-4F94-8F74-C757F56C8D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06" b="27787"/>
          <a:stretch/>
        </p:blipFill>
        <p:spPr bwMode="auto">
          <a:xfrm>
            <a:off x="802493" y="2651463"/>
            <a:ext cx="10875045" cy="3168000"/>
          </a:xfrm>
          <a:prstGeom prst="rect">
            <a:avLst/>
          </a:prstGeom>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1BA92054-4630-4695-87FC-63AC91278C6B}"/>
              </a:ext>
            </a:extLst>
          </p:cNvPr>
          <p:cNvSpPr/>
          <p:nvPr/>
        </p:nvSpPr>
        <p:spPr>
          <a:xfrm>
            <a:off x="5519936" y="2714179"/>
            <a:ext cx="1378336" cy="8588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D92CAFAE-1359-4198-86FF-D4E43A57B400}"/>
              </a:ext>
            </a:extLst>
          </p:cNvPr>
          <p:cNvCxnSpPr/>
          <p:nvPr/>
        </p:nvCxnSpPr>
        <p:spPr>
          <a:xfrm flipV="1">
            <a:off x="2567608" y="3104788"/>
            <a:ext cx="3024336" cy="223224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A625A1-8178-490E-980F-3FCF2EF97718}"/>
              </a:ext>
            </a:extLst>
          </p:cNvPr>
          <p:cNvCxnSpPr>
            <a:cxnSpLocks/>
          </p:cNvCxnSpPr>
          <p:nvPr/>
        </p:nvCxnSpPr>
        <p:spPr>
          <a:xfrm>
            <a:off x="6960096" y="3183158"/>
            <a:ext cx="3096344" cy="22209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4ED8908-4A1D-41A6-AC1A-E77A6C21AFED}"/>
              </a:ext>
            </a:extLst>
          </p:cNvPr>
          <p:cNvSpPr txBox="1"/>
          <p:nvPr/>
        </p:nvSpPr>
        <p:spPr>
          <a:xfrm>
            <a:off x="119336" y="6119235"/>
            <a:ext cx="12492879" cy="707886"/>
          </a:xfrm>
          <a:prstGeom prst="rect">
            <a:avLst/>
          </a:prstGeom>
          <a:noFill/>
        </p:spPr>
        <p:txBody>
          <a:bodyPr wrap="square">
            <a:spAutoFit/>
          </a:bodyPr>
          <a:lstStyle/>
          <a:p>
            <a:r>
              <a:rPr lang="en-US" sz="1600" dirty="0">
                <a:effectLst/>
                <a:ea typeface="等线" panose="02010600030101010101" pitchFamily="2" charset="-122"/>
              </a:rPr>
              <a:t>Note: Covariates are omitted from the figure. Presented estimates are exponentiated coefficients (odds ratios) for </a:t>
            </a:r>
            <a:r>
              <a:rPr lang="en-US" sz="1600" dirty="0">
                <a:solidFill>
                  <a:srgbClr val="2F5496"/>
                </a:solidFill>
                <a:effectLst/>
                <a:ea typeface="等线" panose="02010600030101010101" pitchFamily="2" charset="-122"/>
              </a:rPr>
              <a:t>patriline-G2 men/patriline-G2 women</a:t>
            </a:r>
            <a:r>
              <a:rPr lang="en-US" sz="1600" dirty="0">
                <a:effectLst/>
                <a:ea typeface="等线" panose="02010600030101010101" pitchFamily="2" charset="-122"/>
              </a:rPr>
              <a:t>/</a:t>
            </a:r>
            <a:r>
              <a:rPr lang="en-US" sz="1600" dirty="0">
                <a:solidFill>
                  <a:srgbClr val="C45911"/>
                </a:solidFill>
                <a:effectLst/>
                <a:ea typeface="等线" panose="02010600030101010101" pitchFamily="2" charset="-122"/>
              </a:rPr>
              <a:t>matriline-G2 men/matriline-G2 women </a:t>
            </a:r>
            <a:r>
              <a:rPr lang="en-US" sz="1600" dirty="0">
                <a:effectLst/>
                <a:ea typeface="等线" panose="02010600030101010101" pitchFamily="2" charset="-122"/>
              </a:rPr>
              <a:t>in each path. LI: Low Income, PD: Psychiatric Disorders. </a:t>
            </a:r>
            <a:r>
              <a:rPr lang="en-US" sz="1600" dirty="0" err="1">
                <a:effectLst/>
                <a:ea typeface="等线" panose="02010600030101010101" pitchFamily="2" charset="-122"/>
              </a:rPr>
              <a:t>n.s</a:t>
            </a:r>
            <a:r>
              <a:rPr lang="en-US" sz="1600" dirty="0">
                <a:effectLst/>
                <a:ea typeface="等线" panose="02010600030101010101" pitchFamily="2" charset="-122"/>
              </a:rPr>
              <a:t>.: not significant; * p&lt;0.05; ** p&lt;0.01.</a:t>
            </a:r>
            <a:r>
              <a:rPr lang="en-US" dirty="0">
                <a:effectLst/>
                <a:ea typeface="宋体" panose="02010600030101010101" pitchFamily="2" charset="-122"/>
              </a:rPr>
              <a:t> </a:t>
            </a:r>
            <a:endParaRPr lang="en-US" sz="1600" dirty="0"/>
          </a:p>
        </p:txBody>
      </p:sp>
      <p:sp>
        <p:nvSpPr>
          <p:cNvPr id="9" name="Rectangle: Rounded Corners 8">
            <a:extLst>
              <a:ext uri="{FF2B5EF4-FFF2-40B4-BE49-F238E27FC236}">
                <a16:creationId xmlns:a16="http://schemas.microsoft.com/office/drawing/2014/main" id="{65A3E34E-A6D5-4829-BF62-172A5F77C7AB}"/>
              </a:ext>
            </a:extLst>
          </p:cNvPr>
          <p:cNvSpPr/>
          <p:nvPr/>
        </p:nvSpPr>
        <p:spPr>
          <a:xfrm rot="2094072">
            <a:off x="7005255" y="3142040"/>
            <a:ext cx="820050" cy="318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0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557CAA8-8BB7-4531-93F1-193A68B8A2AD}"/>
              </a:ext>
            </a:extLst>
          </p:cNvPr>
          <p:cNvSpPr txBox="1">
            <a:spLocks/>
          </p:cNvSpPr>
          <p:nvPr/>
        </p:nvSpPr>
        <p:spPr>
          <a:xfrm>
            <a:off x="47328" y="2132856"/>
            <a:ext cx="12097344" cy="4581128"/>
          </a:xfrm>
          <a:prstGeom prst="rect">
            <a:avLst/>
          </a:prstGeom>
        </p:spPr>
        <p:txBody>
          <a:bodyPr vert="horz" lIns="91440" tIns="45720" rIns="91440" bIns="45720" rtlCol="0" anchor="t" anchorCtr="0">
            <a:normAutofit/>
          </a:bodyPr>
          <a:lst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a:lstStyle>
          <a:p>
            <a:pPr marL="952485" lvl="1" indent="-342900">
              <a:lnSpc>
                <a:spcPct val="110000"/>
              </a:lnSpc>
              <a:buFont typeface="Wingdings" panose="05000000000000000000" pitchFamily="2" charset="2"/>
              <a:buChar char="§"/>
            </a:pPr>
            <a:r>
              <a:rPr lang="en-US" b="1" dirty="0">
                <a:solidFill>
                  <a:schemeClr val="accent1"/>
                </a:solidFill>
              </a:rPr>
              <a:t>Multigenerational transmissions of socioeconomic disadvantages and mental health </a:t>
            </a:r>
            <a:r>
              <a:rPr lang="en-US" b="1">
                <a:solidFill>
                  <a:schemeClr val="accent1"/>
                </a:solidFill>
              </a:rPr>
              <a:t>problems </a:t>
            </a:r>
            <a:r>
              <a:rPr lang="en-US" altLang="zh-CN" b="1">
                <a:solidFill>
                  <a:schemeClr val="accent1"/>
                </a:solidFill>
              </a:rPr>
              <a:t>are </a:t>
            </a:r>
            <a:r>
              <a:rPr lang="en-US" b="1">
                <a:solidFill>
                  <a:schemeClr val="accent1"/>
                </a:solidFill>
              </a:rPr>
              <a:t>differed </a:t>
            </a:r>
            <a:r>
              <a:rPr lang="en-US" b="1" dirty="0">
                <a:solidFill>
                  <a:schemeClr val="accent1"/>
                </a:solidFill>
              </a:rPr>
              <a:t>by lineage and grandchild gender. </a:t>
            </a:r>
          </a:p>
          <a:p>
            <a:pPr marL="952485" lvl="1" indent="-342900">
              <a:lnSpc>
                <a:spcPct val="110000"/>
              </a:lnSpc>
              <a:buFont typeface="Wingdings" panose="05000000000000000000" pitchFamily="2" charset="2"/>
              <a:buChar char="§"/>
            </a:pPr>
            <a:endParaRPr lang="en-US" b="1" dirty="0">
              <a:solidFill>
                <a:schemeClr val="accent1"/>
              </a:solidFill>
            </a:endParaRPr>
          </a:p>
          <a:p>
            <a:pPr marL="952485" lvl="1" indent="-342900">
              <a:lnSpc>
                <a:spcPct val="110000"/>
              </a:lnSpc>
              <a:buFont typeface="Wingdings" panose="05000000000000000000" pitchFamily="2" charset="2"/>
              <a:buChar char="§"/>
            </a:pPr>
            <a:r>
              <a:rPr lang="en-US" b="1" dirty="0">
                <a:solidFill>
                  <a:schemeClr val="accent1"/>
                </a:solidFill>
              </a:rPr>
              <a:t>Grandparents’ mental health problems could cast a long shadow on their children’s and grandchildren’s socioeconomic outcomes.</a:t>
            </a:r>
          </a:p>
          <a:p>
            <a:pPr marL="952485" lvl="1" indent="-342900">
              <a:lnSpc>
                <a:spcPct val="110000"/>
              </a:lnSpc>
              <a:buFont typeface="Wingdings" panose="05000000000000000000" pitchFamily="2" charset="2"/>
              <a:buChar char="§"/>
            </a:pPr>
            <a:endParaRPr lang="en-US" b="1" dirty="0">
              <a:solidFill>
                <a:schemeClr val="accent1"/>
              </a:solidFill>
            </a:endParaRPr>
          </a:p>
          <a:p>
            <a:pPr marL="952485" lvl="1" indent="-342900">
              <a:lnSpc>
                <a:spcPct val="110000"/>
              </a:lnSpc>
              <a:buFont typeface="Wingdings" panose="05000000000000000000" pitchFamily="2" charset="2"/>
              <a:buChar char="§"/>
            </a:pPr>
            <a:r>
              <a:rPr lang="en-US" b="1" dirty="0">
                <a:solidFill>
                  <a:schemeClr val="accent1"/>
                </a:solidFill>
              </a:rPr>
              <a:t>Socioeconomic disadvantages in the intermediate generation may play an important role for the multigenerational transmission of mental health problems. </a:t>
            </a:r>
          </a:p>
        </p:txBody>
      </p:sp>
      <p:sp>
        <p:nvSpPr>
          <p:cNvPr id="7" name="Rectangle 6">
            <a:extLst>
              <a:ext uri="{FF2B5EF4-FFF2-40B4-BE49-F238E27FC236}">
                <a16:creationId xmlns:a16="http://schemas.microsoft.com/office/drawing/2014/main" id="{25536CCE-0664-448A-BC87-92C0C68FFCB2}"/>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等线" panose="02010600030101010101" pitchFamily="2" charset="-122"/>
                <a:cs typeface="Arial" panose="020B0604020202020204" pitchFamily="34" charset="0"/>
              </a:rPr>
              <a:t>T</a:t>
            </a:r>
            <a:r>
              <a:rPr lang="en-US" altLang="zh-CN" b="1" dirty="0">
                <a:latin typeface="Calibri" panose="020F0502020204030204" pitchFamily="34" charset="0"/>
                <a:ea typeface="等线" panose="02010600030101010101" pitchFamily="2" charset="-122"/>
                <a:cs typeface="Arial" panose="020B0604020202020204" pitchFamily="34" charset="0"/>
              </a:rPr>
              <a:t>ake-home messages</a:t>
            </a:r>
            <a:endParaRPr lang="en-US" b="1" dirty="0">
              <a:latin typeface="Calibri" panose="020F050202020403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1191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500" fill="hold"/>
                                        <p:tgtEl>
                                          <p:spTgt spid="5">
                                            <p:txEl>
                                              <p:pRg st="2" end="2"/>
                                            </p:txEl>
                                          </p:spTgt>
                                        </p:tgtEl>
                                        <p:attrNameLst>
                                          <p:attrName>style.color</p:attrName>
                                        </p:attrNameLst>
                                      </p:cBhvr>
                                      <p:by>
                                        <p:hsl h="0" s="12549" l="25098"/>
                                      </p:by>
                                    </p:animClr>
                                    <p:animClr clrSpc="hsl" dir="cw">
                                      <p:cBhvr>
                                        <p:cTn id="14" dur="500" fill="hold"/>
                                        <p:tgtEl>
                                          <p:spTgt spid="5">
                                            <p:txEl>
                                              <p:pRg st="2" end="2"/>
                                            </p:txEl>
                                          </p:spTgt>
                                        </p:tgtEl>
                                        <p:attrNameLst>
                                          <p:attrName>fillcolor</p:attrName>
                                        </p:attrNameLst>
                                      </p:cBhvr>
                                      <p:by>
                                        <p:hsl h="0" s="12549" l="25098"/>
                                      </p:by>
                                    </p:animClr>
                                    <p:animClr clrSpc="hsl" dir="cw">
                                      <p:cBhvr>
                                        <p:cTn id="15" dur="500" fill="hold"/>
                                        <p:tgtEl>
                                          <p:spTgt spid="5">
                                            <p:txEl>
                                              <p:pRg st="2" end="2"/>
                                            </p:txEl>
                                          </p:spTgt>
                                        </p:tgtEl>
                                        <p:attrNameLst>
                                          <p:attrName>stroke.color</p:attrName>
                                        </p:attrNameLst>
                                      </p:cBhvr>
                                      <p:by>
                                        <p:hsl h="0" s="12549" l="25098"/>
                                      </p:by>
                                    </p:animClr>
                                    <p:set>
                                      <p:cBhvr>
                                        <p:cTn id="16" dur="500" fill="hold"/>
                                        <p:tgtEl>
                                          <p:spTgt spid="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nodeType="clickEffect">
                                  <p:stCondLst>
                                    <p:cond delay="0"/>
                                  </p:stCondLst>
                                  <p:childTnLst>
                                    <p:animClr clrSpc="hsl" dir="cw">
                                      <p:cBhvr override="childStyle">
                                        <p:cTn id="20" dur="500" fill="hold"/>
                                        <p:tgtEl>
                                          <p:spTgt spid="5">
                                            <p:txEl>
                                              <p:pRg st="4" end="4"/>
                                            </p:txEl>
                                          </p:spTgt>
                                        </p:tgtEl>
                                        <p:attrNameLst>
                                          <p:attrName>style.color</p:attrName>
                                        </p:attrNameLst>
                                      </p:cBhvr>
                                      <p:by>
                                        <p:hsl h="0" s="12549" l="25098"/>
                                      </p:by>
                                    </p:animClr>
                                    <p:animClr clrSpc="hsl" dir="cw">
                                      <p:cBhvr>
                                        <p:cTn id="21" dur="500" fill="hold"/>
                                        <p:tgtEl>
                                          <p:spTgt spid="5">
                                            <p:txEl>
                                              <p:pRg st="4" end="4"/>
                                            </p:txEl>
                                          </p:spTgt>
                                        </p:tgtEl>
                                        <p:attrNameLst>
                                          <p:attrName>fillcolor</p:attrName>
                                        </p:attrNameLst>
                                      </p:cBhvr>
                                      <p:by>
                                        <p:hsl h="0" s="12549" l="25098"/>
                                      </p:by>
                                    </p:animClr>
                                    <p:animClr clrSpc="hsl" dir="cw">
                                      <p:cBhvr>
                                        <p:cTn id="22" dur="500" fill="hold"/>
                                        <p:tgtEl>
                                          <p:spTgt spid="5">
                                            <p:txEl>
                                              <p:pRg st="4" end="4"/>
                                            </p:txEl>
                                          </p:spTgt>
                                        </p:tgtEl>
                                        <p:attrNameLst>
                                          <p:attrName>stroke.color</p:attrName>
                                        </p:attrNameLst>
                                      </p:cBhvr>
                                      <p:by>
                                        <p:hsl h="0" s="12549" l="25098"/>
                                      </p:by>
                                    </p:animClr>
                                    <p:set>
                                      <p:cBhvr>
                                        <p:cTn id="23"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34E89B-695D-4531-B03B-239300FDBAFF}"/>
              </a:ext>
            </a:extLst>
          </p:cNvPr>
          <p:cNvPicPr>
            <a:picLocks noChangeAspect="1"/>
          </p:cNvPicPr>
          <p:nvPr/>
        </p:nvPicPr>
        <p:blipFill>
          <a:blip r:embed="rId2"/>
          <a:stretch>
            <a:fillRect/>
          </a:stretch>
        </p:blipFill>
        <p:spPr>
          <a:xfrm>
            <a:off x="4672183" y="1543726"/>
            <a:ext cx="7536160" cy="3770548"/>
          </a:xfrm>
          <a:prstGeom prst="rect">
            <a:avLst/>
          </a:prstGeom>
        </p:spPr>
      </p:pic>
      <p:sp>
        <p:nvSpPr>
          <p:cNvPr id="9" name="Title 1">
            <a:extLst>
              <a:ext uri="{FF2B5EF4-FFF2-40B4-BE49-F238E27FC236}">
                <a16:creationId xmlns:a16="http://schemas.microsoft.com/office/drawing/2014/main" id="{9BC39E81-B884-4B9C-B278-47E13F155C07}"/>
              </a:ext>
            </a:extLst>
          </p:cNvPr>
          <p:cNvSpPr>
            <a:spLocks noGrp="1"/>
          </p:cNvSpPr>
          <p:nvPr>
            <p:ph type="ctrTitle"/>
          </p:nvPr>
        </p:nvSpPr>
        <p:spPr>
          <a:xfrm>
            <a:off x="551384" y="2716200"/>
            <a:ext cx="9417664" cy="1425600"/>
          </a:xfrm>
        </p:spPr>
        <p:txBody>
          <a:bodyPr/>
          <a:lstStyle/>
          <a:p>
            <a:r>
              <a:rPr lang="en-US" sz="6000" b="1" dirty="0"/>
              <a:t>Thank you!</a:t>
            </a:r>
          </a:p>
        </p:txBody>
      </p:sp>
    </p:spTree>
    <p:extLst>
      <p:ext uri="{BB962C8B-B14F-4D97-AF65-F5344CB8AC3E}">
        <p14:creationId xmlns:p14="http://schemas.microsoft.com/office/powerpoint/2010/main" val="362919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7634EC-E612-47A3-ABA6-705A7D4A3B02}"/>
              </a:ext>
            </a:extLst>
          </p:cNvPr>
          <p:cNvSpPr>
            <a:spLocks noGrp="1"/>
          </p:cNvSpPr>
          <p:nvPr>
            <p:ph type="title"/>
          </p:nvPr>
        </p:nvSpPr>
        <p:spPr>
          <a:xfrm>
            <a:off x="983432" y="908720"/>
            <a:ext cx="9134400" cy="795600"/>
          </a:xfrm>
        </p:spPr>
        <p:txBody>
          <a:bodyPr anchor="t">
            <a:normAutofit/>
          </a:bodyPr>
          <a:lstStyle/>
          <a:p>
            <a:r>
              <a:rPr lang="en-GB" sz="3200" dirty="0"/>
              <a:t>Content</a:t>
            </a:r>
          </a:p>
        </p:txBody>
      </p:sp>
      <p:sp>
        <p:nvSpPr>
          <p:cNvPr id="7" name="Content Placeholder 6">
            <a:extLst>
              <a:ext uri="{FF2B5EF4-FFF2-40B4-BE49-F238E27FC236}">
                <a16:creationId xmlns:a16="http://schemas.microsoft.com/office/drawing/2014/main" id="{49128520-0D94-41E3-8162-509A8E907B63}"/>
              </a:ext>
            </a:extLst>
          </p:cNvPr>
          <p:cNvSpPr>
            <a:spLocks noGrp="1"/>
          </p:cNvSpPr>
          <p:nvPr>
            <p:ph idx="1"/>
          </p:nvPr>
        </p:nvSpPr>
        <p:spPr>
          <a:xfrm>
            <a:off x="1056000" y="2807999"/>
            <a:ext cx="9134400" cy="2828785"/>
          </a:xfrm>
        </p:spPr>
        <p:txBody>
          <a:bodyPr/>
          <a:lstStyle/>
          <a:p>
            <a:pPr>
              <a:buFont typeface="Wingdings" panose="05000000000000000000" pitchFamily="2" charset="2"/>
              <a:buChar char="§"/>
            </a:pPr>
            <a:r>
              <a:rPr lang="en-US" sz="2800" b="1" dirty="0"/>
              <a:t>Aim and research questions</a:t>
            </a:r>
          </a:p>
          <a:p>
            <a:pPr>
              <a:buFont typeface="Wingdings" panose="05000000000000000000" pitchFamily="2" charset="2"/>
              <a:buChar char="§"/>
            </a:pPr>
            <a:r>
              <a:rPr lang="en-US" sz="2800" b="1" dirty="0"/>
              <a:t>Methods</a:t>
            </a:r>
          </a:p>
          <a:p>
            <a:pPr>
              <a:buFont typeface="Wingdings" panose="05000000000000000000" pitchFamily="2" charset="2"/>
              <a:buChar char="§"/>
            </a:pPr>
            <a:r>
              <a:rPr lang="en-US" sz="2800" b="1" dirty="0"/>
              <a:t>Result</a:t>
            </a:r>
            <a:r>
              <a:rPr lang="en-US" altLang="zh-CN" sz="2800" b="1" dirty="0"/>
              <a:t>s</a:t>
            </a:r>
            <a:endParaRPr lang="en-US" sz="2800" b="1" dirty="0"/>
          </a:p>
        </p:txBody>
      </p:sp>
    </p:spTree>
    <p:extLst>
      <p:ext uri="{BB962C8B-B14F-4D97-AF65-F5344CB8AC3E}">
        <p14:creationId xmlns:p14="http://schemas.microsoft.com/office/powerpoint/2010/main" val="256622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4C29A-D770-49D2-8291-B6DE9DF16EF3}"/>
              </a:ext>
            </a:extLst>
          </p:cNvPr>
          <p:cNvSpPr>
            <a:spLocks noGrp="1"/>
          </p:cNvSpPr>
          <p:nvPr>
            <p:ph idx="1"/>
          </p:nvPr>
        </p:nvSpPr>
        <p:spPr>
          <a:xfrm>
            <a:off x="1142060" y="3212977"/>
            <a:ext cx="4377876" cy="648071"/>
          </a:xfrm>
        </p:spPr>
        <p:txBody>
          <a:bodyPr>
            <a:normAutofit/>
          </a:bodyPr>
          <a:lstStyle/>
          <a:p>
            <a:pPr marL="0" indent="0">
              <a:buNone/>
            </a:pPr>
            <a:r>
              <a:rPr lang="en-US" sz="2400" b="1" dirty="0"/>
              <a:t>A</a:t>
            </a:r>
            <a:r>
              <a:rPr lang="en-US" altLang="zh-CN" sz="2400" b="1" dirty="0"/>
              <a:t>im and research questions</a:t>
            </a:r>
            <a:endParaRPr lang="en-US" sz="2400" b="1" dirty="0"/>
          </a:p>
        </p:txBody>
      </p:sp>
      <p:pic>
        <p:nvPicPr>
          <p:cNvPr id="4" name="Picture 3">
            <a:extLst>
              <a:ext uri="{FF2B5EF4-FFF2-40B4-BE49-F238E27FC236}">
                <a16:creationId xmlns:a16="http://schemas.microsoft.com/office/drawing/2014/main" id="{6E121916-6753-4021-BCDD-2DBAFFE3676A}"/>
              </a:ext>
            </a:extLst>
          </p:cNvPr>
          <p:cNvPicPr>
            <a:picLocks noChangeAspect="1"/>
          </p:cNvPicPr>
          <p:nvPr/>
        </p:nvPicPr>
        <p:blipFill>
          <a:blip r:embed="rId2"/>
          <a:stretch>
            <a:fillRect/>
          </a:stretch>
        </p:blipFill>
        <p:spPr>
          <a:xfrm>
            <a:off x="7026730" y="2312530"/>
            <a:ext cx="3097036" cy="3097036"/>
          </a:xfrm>
          <a:prstGeom prst="rect">
            <a:avLst/>
          </a:prstGeom>
        </p:spPr>
      </p:pic>
      <p:cxnSp>
        <p:nvCxnSpPr>
          <p:cNvPr id="22" name="Straight Connector 21">
            <a:extLst>
              <a:ext uri="{FF2B5EF4-FFF2-40B4-BE49-F238E27FC236}">
                <a16:creationId xmlns:a16="http://schemas.microsoft.com/office/drawing/2014/main" id="{1E5BADAF-2D47-4BD4-9C43-202C57C37C42}"/>
              </a:ext>
            </a:extLst>
          </p:cNvPr>
          <p:cNvCxnSpPr>
            <a:cxnSpLocks/>
          </p:cNvCxnSpPr>
          <p:nvPr/>
        </p:nvCxnSpPr>
        <p:spPr>
          <a:xfrm>
            <a:off x="1127276" y="3861048"/>
            <a:ext cx="5899454" cy="0"/>
          </a:xfrm>
          <a:prstGeom prst="line">
            <a:avLst/>
          </a:prstGeom>
          <a:ln w="381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4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557CAA8-8BB7-4531-93F1-193A68B8A2AD}"/>
              </a:ext>
            </a:extLst>
          </p:cNvPr>
          <p:cNvSpPr txBox="1">
            <a:spLocks/>
          </p:cNvSpPr>
          <p:nvPr/>
        </p:nvSpPr>
        <p:spPr>
          <a:xfrm>
            <a:off x="1" y="980728"/>
            <a:ext cx="12180166" cy="5733256"/>
          </a:xfrm>
          <a:prstGeom prst="rect">
            <a:avLst/>
          </a:prstGeom>
        </p:spPr>
        <p:txBody>
          <a:bodyPr vert="horz" lIns="91440" tIns="45720" rIns="91440" bIns="45720" rtlCol="0" anchor="t" anchorCtr="0">
            <a:normAutofit fontScale="92500" lnSpcReduction="10000"/>
          </a:bodyPr>
          <a:lst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a:lstStyle>
          <a:p>
            <a:pPr marL="342900" indent="-342900">
              <a:buFont typeface="Wingdings" panose="05000000000000000000" pitchFamily="2" charset="2"/>
              <a:buChar char="q"/>
            </a:pPr>
            <a:r>
              <a:rPr lang="en-US" sz="2600" dirty="0"/>
              <a:t>Aim</a:t>
            </a:r>
          </a:p>
          <a:p>
            <a:pPr marL="952485" lvl="1" indent="-342900">
              <a:lnSpc>
                <a:spcPct val="110000"/>
              </a:lnSpc>
              <a:buFont typeface="Wingdings" panose="05000000000000000000" pitchFamily="2" charset="2"/>
              <a:buChar char="§"/>
            </a:pPr>
            <a:r>
              <a:rPr lang="en-US" b="1" dirty="0">
                <a:solidFill>
                  <a:schemeClr val="accent1"/>
                </a:solidFill>
              </a:rPr>
              <a:t>To disentangle the complexity through which socioeconomic disadvantages (operationalized as low income) and mental health problems (operationalized as psychiatric disorders) may be jointly transmitted across three generations of Swedish men and women.</a:t>
            </a:r>
          </a:p>
          <a:p>
            <a:pPr marL="952485" lvl="1" indent="-342900">
              <a:lnSpc>
                <a:spcPct val="110000"/>
              </a:lnSpc>
              <a:buFont typeface="Wingdings" panose="05000000000000000000" pitchFamily="2" charset="2"/>
              <a:buChar char="§"/>
            </a:pPr>
            <a:endParaRPr lang="en-US" dirty="0">
              <a:solidFill>
                <a:schemeClr val="accent1"/>
              </a:solidFill>
            </a:endParaRPr>
          </a:p>
          <a:p>
            <a:pPr marL="342900" indent="-342900">
              <a:buFont typeface="Wingdings" panose="05000000000000000000" pitchFamily="2" charset="2"/>
              <a:buChar char="q"/>
            </a:pPr>
            <a:r>
              <a:rPr lang="en-US" sz="2600" dirty="0"/>
              <a:t>Research questions</a:t>
            </a:r>
          </a:p>
          <a:p>
            <a:pPr marL="342900" indent="-342900">
              <a:buFont typeface="Wingdings" panose="05000000000000000000" pitchFamily="2" charset="2"/>
              <a:buChar char="q"/>
            </a:pPr>
            <a:endParaRPr lang="en-US" sz="2200" dirty="0"/>
          </a:p>
          <a:p>
            <a:pPr marL="952485" lvl="1" indent="-342900">
              <a:lnSpc>
                <a:spcPct val="150000"/>
              </a:lnSpc>
              <a:buFont typeface="Wingdings" panose="05000000000000000000" pitchFamily="2" charset="2"/>
              <a:buChar char="§"/>
            </a:pPr>
            <a:r>
              <a:rPr lang="en-US" sz="2200" dirty="0">
                <a:solidFill>
                  <a:schemeClr val="accent1"/>
                </a:solidFill>
              </a:rPr>
              <a:t>To what extent are low income and psychiatric disorders, respectively, transmitted across three generations (i.e., grandparents, parents, and grandchildren)?</a:t>
            </a:r>
          </a:p>
          <a:p>
            <a:pPr marL="952485" lvl="1" indent="-342900">
              <a:lnSpc>
                <a:spcPct val="150000"/>
              </a:lnSpc>
              <a:buFont typeface="Wingdings" panose="05000000000000000000" pitchFamily="2" charset="2"/>
              <a:buChar char="§"/>
            </a:pPr>
            <a:r>
              <a:rPr lang="en-US" sz="2200" dirty="0">
                <a:solidFill>
                  <a:schemeClr val="accent1"/>
                </a:solidFill>
              </a:rPr>
              <a:t>In what way, if any, does the multigenerational transmission of psychiatric disorders matter for the multigenerational transmission of low income?</a:t>
            </a:r>
          </a:p>
          <a:p>
            <a:pPr marL="952485" lvl="1" indent="-342900">
              <a:lnSpc>
                <a:spcPct val="150000"/>
              </a:lnSpc>
              <a:buFont typeface="Wingdings" panose="05000000000000000000" pitchFamily="2" charset="2"/>
              <a:buChar char="§"/>
            </a:pPr>
            <a:r>
              <a:rPr lang="en-US" sz="2200" dirty="0">
                <a:solidFill>
                  <a:schemeClr val="accent1"/>
                </a:solidFill>
              </a:rPr>
              <a:t>In what way, if any, does the multigenerational transmission of low income matter for the multigenerational transmission of psychiatric disorders?</a:t>
            </a:r>
          </a:p>
          <a:p>
            <a:pPr marL="952485" lvl="1" indent="-342900">
              <a:lnSpc>
                <a:spcPct val="150000"/>
              </a:lnSpc>
              <a:buFont typeface="Wingdings" panose="05000000000000000000" pitchFamily="2" charset="2"/>
              <a:buChar char="§"/>
            </a:pPr>
            <a:r>
              <a:rPr lang="en-US" sz="2200" dirty="0">
                <a:solidFill>
                  <a:schemeClr val="accent1"/>
                </a:solidFill>
              </a:rPr>
              <a:t>Do these above-mentioned transmissions differ by lineage and grandchild gender?</a:t>
            </a:r>
          </a:p>
        </p:txBody>
      </p:sp>
      <p:sp>
        <p:nvSpPr>
          <p:cNvPr id="7" name="Rectangle 6">
            <a:extLst>
              <a:ext uri="{FF2B5EF4-FFF2-40B4-BE49-F238E27FC236}">
                <a16:creationId xmlns:a16="http://schemas.microsoft.com/office/drawing/2014/main" id="{25536CCE-0664-448A-BC87-92C0C68FFCB2}"/>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等线" panose="02010600030101010101" pitchFamily="2" charset="-122"/>
                <a:cs typeface="Arial" panose="020B0604020202020204" pitchFamily="34" charset="0"/>
              </a:rPr>
              <a:t>Aims and research questions</a:t>
            </a:r>
          </a:p>
        </p:txBody>
      </p:sp>
    </p:spTree>
    <p:extLst>
      <p:ext uri="{BB962C8B-B14F-4D97-AF65-F5344CB8AC3E}">
        <p14:creationId xmlns:p14="http://schemas.microsoft.com/office/powerpoint/2010/main" val="251053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557CAA8-8BB7-4531-93F1-193A68B8A2AD}"/>
              </a:ext>
            </a:extLst>
          </p:cNvPr>
          <p:cNvSpPr txBox="1">
            <a:spLocks/>
          </p:cNvSpPr>
          <p:nvPr/>
        </p:nvSpPr>
        <p:spPr>
          <a:xfrm>
            <a:off x="0" y="1755633"/>
            <a:ext cx="11953328" cy="576064"/>
          </a:xfrm>
          <a:prstGeom prst="rect">
            <a:avLst/>
          </a:prstGeom>
          <a:ln>
            <a:noFill/>
          </a:ln>
        </p:spPr>
        <p:txBody>
          <a:bodyPr vert="horz" lIns="91440" tIns="45720" rIns="91440" bIns="45720" rtlCol="0" anchor="t" anchorCtr="0">
            <a:normAutofit/>
          </a:bodyPr>
          <a:lst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a:lstStyle>
          <a:p>
            <a:pPr marL="342900" indent="-342900">
              <a:buFont typeface="Wingdings" panose="05000000000000000000" pitchFamily="2" charset="2"/>
              <a:buChar char="q"/>
            </a:pPr>
            <a:r>
              <a:rPr lang="en-US" sz="2400" dirty="0"/>
              <a:t>The </a:t>
            </a:r>
            <a:r>
              <a:rPr lang="en-US" sz="2400" i="1" dirty="0">
                <a:solidFill>
                  <a:schemeClr val="accent1">
                    <a:lumMod val="50000"/>
                    <a:lumOff val="50000"/>
                  </a:schemeClr>
                </a:solidFill>
              </a:rPr>
              <a:t>intergenerational</a:t>
            </a:r>
            <a:r>
              <a:rPr lang="en-US" sz="2400" dirty="0">
                <a:solidFill>
                  <a:schemeClr val="accent1">
                    <a:lumMod val="50000"/>
                    <a:lumOff val="50000"/>
                  </a:schemeClr>
                </a:solidFill>
              </a:rPr>
              <a:t> </a:t>
            </a:r>
            <a:r>
              <a:rPr lang="en-US" sz="2400" dirty="0"/>
              <a:t>association</a:t>
            </a:r>
            <a:endParaRPr lang="en-US" sz="1700" dirty="0">
              <a:solidFill>
                <a:schemeClr val="accent1"/>
              </a:solidFill>
            </a:endParaRPr>
          </a:p>
          <a:p>
            <a:pPr marL="952485" lvl="1" indent="-342900">
              <a:buFont typeface="Wingdings" panose="05000000000000000000" pitchFamily="2" charset="2"/>
              <a:buChar char="§"/>
            </a:pPr>
            <a:endParaRPr lang="en-US" sz="1700" dirty="0">
              <a:solidFill>
                <a:schemeClr val="accent1"/>
              </a:solidFill>
            </a:endParaRPr>
          </a:p>
          <a:p>
            <a:pPr marL="952485" lvl="1" indent="-342900">
              <a:buFont typeface="Wingdings" panose="05000000000000000000" pitchFamily="2" charset="2"/>
              <a:buChar char="§"/>
            </a:pPr>
            <a:endParaRPr lang="en-US" sz="1700" dirty="0">
              <a:solidFill>
                <a:schemeClr val="accent1"/>
              </a:solidFill>
            </a:endParaRPr>
          </a:p>
          <a:p>
            <a:pPr marL="952485" lvl="1" indent="-342900">
              <a:buFont typeface="Wingdings" panose="05000000000000000000" pitchFamily="2" charset="2"/>
              <a:buChar char="§"/>
            </a:pPr>
            <a:endParaRPr lang="en-GB" sz="1700" dirty="0"/>
          </a:p>
        </p:txBody>
      </p:sp>
      <p:sp>
        <p:nvSpPr>
          <p:cNvPr id="15" name="TextBox 14">
            <a:extLst>
              <a:ext uri="{FF2B5EF4-FFF2-40B4-BE49-F238E27FC236}">
                <a16:creationId xmlns:a16="http://schemas.microsoft.com/office/drawing/2014/main" id="{E6EFF85F-5F9E-49F1-BB74-C123D97C0095}"/>
              </a:ext>
            </a:extLst>
          </p:cNvPr>
          <p:cNvSpPr txBox="1"/>
          <p:nvPr/>
        </p:nvSpPr>
        <p:spPr>
          <a:xfrm>
            <a:off x="163024" y="2196652"/>
            <a:ext cx="7355950" cy="156966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1"/>
                </a:solidFill>
              </a:rPr>
              <a:t>Mental health problems matter for transmission of socioeconomic disadvantages</a:t>
            </a:r>
          </a:p>
          <a:p>
            <a:pPr marL="342900" indent="-342900">
              <a:buFont typeface="Arial" panose="020B0604020202020204" pitchFamily="34" charset="0"/>
              <a:buChar char="•"/>
            </a:pPr>
            <a:r>
              <a:rPr lang="en-US" dirty="0">
                <a:solidFill>
                  <a:schemeClr val="accent1"/>
                </a:solidFill>
              </a:rPr>
              <a:t>Socioeconomic disadvantages matter for transmission of mental health problems</a:t>
            </a:r>
            <a:endParaRPr lang="en-US" b="1" dirty="0">
              <a:solidFill>
                <a:schemeClr val="accent1"/>
              </a:solidFill>
            </a:endParaRPr>
          </a:p>
        </p:txBody>
      </p:sp>
      <p:sp>
        <p:nvSpPr>
          <p:cNvPr id="17" name="Rubrik 1">
            <a:extLst>
              <a:ext uri="{FF2B5EF4-FFF2-40B4-BE49-F238E27FC236}">
                <a16:creationId xmlns:a16="http://schemas.microsoft.com/office/drawing/2014/main" id="{6B2F4738-B71A-4C6A-A930-BD81723831D9}"/>
              </a:ext>
            </a:extLst>
          </p:cNvPr>
          <p:cNvSpPr txBox="1">
            <a:spLocks/>
          </p:cNvSpPr>
          <p:nvPr/>
        </p:nvSpPr>
        <p:spPr>
          <a:xfrm>
            <a:off x="0" y="3647443"/>
            <a:ext cx="11953328" cy="576064"/>
          </a:xfrm>
          <a:prstGeom prst="rect">
            <a:avLst/>
          </a:prstGeom>
        </p:spPr>
        <p:txBody>
          <a:bodyPr vert="horz" lIns="91440" tIns="45720" rIns="91440" bIns="45720" rtlCol="0" anchor="t" anchorCtr="0">
            <a:normAutofit/>
          </a:bodyPr>
          <a:lst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a:lstStyle>
          <a:p>
            <a:pPr marL="342900" indent="-342900">
              <a:buFont typeface="Wingdings" panose="05000000000000000000" pitchFamily="2" charset="2"/>
              <a:buChar char="q"/>
            </a:pPr>
            <a:r>
              <a:rPr lang="en-US" sz="2400" dirty="0"/>
              <a:t>The </a:t>
            </a:r>
            <a:r>
              <a:rPr lang="en-US" sz="2400" i="1" dirty="0">
                <a:solidFill>
                  <a:schemeClr val="accent1">
                    <a:lumMod val="25000"/>
                    <a:lumOff val="75000"/>
                  </a:schemeClr>
                </a:solidFill>
              </a:rPr>
              <a:t>multigenerational</a:t>
            </a:r>
            <a:r>
              <a:rPr lang="en-US" sz="2400" dirty="0"/>
              <a:t> association</a:t>
            </a:r>
            <a:endParaRPr lang="en-US" sz="1700" dirty="0">
              <a:solidFill>
                <a:schemeClr val="accent1"/>
              </a:solidFill>
            </a:endParaRPr>
          </a:p>
          <a:p>
            <a:pPr marL="952485" lvl="1" indent="-342900">
              <a:buFont typeface="Wingdings" panose="05000000000000000000" pitchFamily="2" charset="2"/>
              <a:buChar char="§"/>
            </a:pPr>
            <a:endParaRPr lang="en-US" sz="1700" dirty="0">
              <a:solidFill>
                <a:schemeClr val="accent1"/>
              </a:solidFill>
            </a:endParaRPr>
          </a:p>
          <a:p>
            <a:pPr marL="952485" lvl="1" indent="-342900">
              <a:buFont typeface="Wingdings" panose="05000000000000000000" pitchFamily="2" charset="2"/>
              <a:buChar char="§"/>
            </a:pPr>
            <a:endParaRPr lang="en-US" sz="1700" dirty="0">
              <a:solidFill>
                <a:schemeClr val="accent1"/>
              </a:solidFill>
            </a:endParaRPr>
          </a:p>
          <a:p>
            <a:pPr marL="952485" lvl="1" indent="-342900">
              <a:buFont typeface="Wingdings" panose="05000000000000000000" pitchFamily="2" charset="2"/>
              <a:buChar char="§"/>
            </a:pPr>
            <a:endParaRPr lang="en-GB" sz="1700" dirty="0"/>
          </a:p>
        </p:txBody>
      </p:sp>
      <p:sp>
        <p:nvSpPr>
          <p:cNvPr id="18" name="TextBox 17">
            <a:extLst>
              <a:ext uri="{FF2B5EF4-FFF2-40B4-BE49-F238E27FC236}">
                <a16:creationId xmlns:a16="http://schemas.microsoft.com/office/drawing/2014/main" id="{235BFC77-43EB-46D2-B9A0-AA085710BF20}"/>
              </a:ext>
            </a:extLst>
          </p:cNvPr>
          <p:cNvSpPr txBox="1"/>
          <p:nvPr/>
        </p:nvSpPr>
        <p:spPr>
          <a:xfrm>
            <a:off x="163024" y="4166414"/>
            <a:ext cx="7522527" cy="2308324"/>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accent1"/>
                </a:solidFill>
              </a:rPr>
              <a:t>Gap: simultaneously investigating transmissions of socioeconomic disadvantages and mental health problems in a multigenerational framework</a:t>
            </a:r>
            <a:endParaRPr lang="en-US" sz="2400" dirty="0">
              <a:solidFill>
                <a:schemeClr val="accent1"/>
              </a:solidFill>
            </a:endParaRPr>
          </a:p>
          <a:p>
            <a:pPr marL="342900" indent="-342900">
              <a:buFont typeface="Arial" panose="020B0604020202020204" pitchFamily="34" charset="0"/>
              <a:buChar char="•"/>
            </a:pPr>
            <a:endParaRPr lang="en-US" b="1" dirty="0">
              <a:solidFill>
                <a:schemeClr val="accent1"/>
              </a:solidFill>
            </a:endParaRPr>
          </a:p>
          <a:p>
            <a:pPr marL="342900" indent="-342900">
              <a:buFont typeface="Arial" panose="020B0604020202020204" pitchFamily="34" charset="0"/>
              <a:buChar char="•"/>
            </a:pPr>
            <a:r>
              <a:rPr lang="en-US" b="1" dirty="0">
                <a:solidFill>
                  <a:schemeClr val="accent1"/>
                </a:solidFill>
              </a:rPr>
              <a:t>Gap: addressing the issue of gender differences (life courses being gendered)</a:t>
            </a:r>
            <a:endParaRPr lang="en-US" dirty="0"/>
          </a:p>
        </p:txBody>
      </p:sp>
      <p:sp>
        <p:nvSpPr>
          <p:cNvPr id="27" name="Rectangle: Rounded Corners 26">
            <a:extLst>
              <a:ext uri="{FF2B5EF4-FFF2-40B4-BE49-F238E27FC236}">
                <a16:creationId xmlns:a16="http://schemas.microsoft.com/office/drawing/2014/main" id="{A6D55CD0-CDDB-4E68-8073-70BA4768A5B2}"/>
              </a:ext>
            </a:extLst>
          </p:cNvPr>
          <p:cNvSpPr/>
          <p:nvPr/>
        </p:nvSpPr>
        <p:spPr>
          <a:xfrm>
            <a:off x="533127" y="4232859"/>
            <a:ext cx="6840760" cy="107012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31ACB462-AE89-4162-8A55-90325BC48F0D}"/>
              </a:ext>
            </a:extLst>
          </p:cNvPr>
          <p:cNvSpPr/>
          <p:nvPr/>
        </p:nvSpPr>
        <p:spPr>
          <a:xfrm>
            <a:off x="555099" y="5589240"/>
            <a:ext cx="6840759" cy="107012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98093F9-FC37-47E6-B44D-4362579CE6BE}"/>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等线" panose="02010600030101010101" pitchFamily="2" charset="-122"/>
                <a:cs typeface="Arial" panose="020B0604020202020204" pitchFamily="34" charset="0"/>
              </a:rPr>
              <a:t>C</a:t>
            </a:r>
            <a:r>
              <a:rPr lang="en-US" b="1" dirty="0">
                <a:effectLst/>
                <a:latin typeface="Calibri" panose="020F0502020204030204" pitchFamily="34" charset="0"/>
                <a:ea typeface="等线" panose="02010600030101010101" pitchFamily="2" charset="-122"/>
                <a:cs typeface="Arial" panose="020B0604020202020204" pitchFamily="34" charset="0"/>
              </a:rPr>
              <a:t>oncurrent </a:t>
            </a:r>
            <a:r>
              <a:rPr lang="en-US" b="1" dirty="0">
                <a:latin typeface="Calibri" panose="020F0502020204030204" pitchFamily="34" charset="0"/>
                <a:ea typeface="等线" panose="02010600030101010101" pitchFamily="2" charset="-122"/>
                <a:cs typeface="Arial" panose="020B0604020202020204" pitchFamily="34" charset="0"/>
              </a:rPr>
              <a:t>association</a:t>
            </a:r>
            <a:r>
              <a:rPr lang="en-US" b="1" dirty="0">
                <a:effectLst/>
                <a:latin typeface="Calibri" panose="020F0502020204030204" pitchFamily="34" charset="0"/>
                <a:ea typeface="等线" panose="02010600030101010101" pitchFamily="2" charset="-122"/>
                <a:cs typeface="Arial" panose="020B0604020202020204" pitchFamily="34" charset="0"/>
              </a:rPr>
              <a:t> of socioeconomic conditions and mental health</a:t>
            </a:r>
            <a:endParaRPr lang="en-US" sz="3200" b="1" dirty="0"/>
          </a:p>
        </p:txBody>
      </p:sp>
      <p:sp>
        <p:nvSpPr>
          <p:cNvPr id="19" name="Rubrik 1">
            <a:extLst>
              <a:ext uri="{FF2B5EF4-FFF2-40B4-BE49-F238E27FC236}">
                <a16:creationId xmlns:a16="http://schemas.microsoft.com/office/drawing/2014/main" id="{7AC1FA87-428B-4E95-98EF-8743EEC42BB1}"/>
              </a:ext>
            </a:extLst>
          </p:cNvPr>
          <p:cNvSpPr txBox="1">
            <a:spLocks/>
          </p:cNvSpPr>
          <p:nvPr/>
        </p:nvSpPr>
        <p:spPr>
          <a:xfrm>
            <a:off x="0" y="1072621"/>
            <a:ext cx="4933957" cy="795600"/>
          </a:xfrm>
          <a:prstGeom prst="rect">
            <a:avLst/>
          </a:prstGeom>
        </p:spPr>
        <p:txBody>
          <a:bodyPr vert="horz" lIns="91440" tIns="45720" rIns="91440" bIns="45720" rtlCol="0" anchor="t" anchorCtr="0">
            <a:normAutofit/>
          </a:bodyPr>
          <a:lstStyle>
            <a:lvl1pPr algn="l" defTabSz="1219170" rtl="0" eaLnBrk="1" latinLnBrk="0" hangingPunct="1">
              <a:spcBef>
                <a:spcPct val="0"/>
              </a:spcBef>
              <a:buNone/>
              <a:defRPr sz="3100" b="1" kern="1200">
                <a:solidFill>
                  <a:schemeClr val="accent1"/>
                </a:solidFill>
                <a:latin typeface="Calibri" panose="020F0502020204030204" pitchFamily="34" charset="0"/>
                <a:ea typeface="Verdana" pitchFamily="34" charset="0"/>
                <a:cs typeface="Calibri" panose="020F0502020204030204" pitchFamily="34" charset="0"/>
              </a:defRPr>
            </a:lvl1pPr>
          </a:lstStyle>
          <a:p>
            <a:pPr marL="342900" indent="-342900">
              <a:buFont typeface="Wingdings" panose="05000000000000000000" pitchFamily="2" charset="2"/>
              <a:buChar char="q"/>
            </a:pPr>
            <a:r>
              <a:rPr lang="en-US" sz="2400" dirty="0"/>
              <a:t>The </a:t>
            </a:r>
            <a:r>
              <a:rPr lang="en-US" sz="2400" i="1" dirty="0">
                <a:solidFill>
                  <a:schemeClr val="accent1">
                    <a:lumMod val="75000"/>
                    <a:lumOff val="25000"/>
                  </a:schemeClr>
                </a:solidFill>
              </a:rPr>
              <a:t>intragenerational </a:t>
            </a:r>
            <a:r>
              <a:rPr lang="en-US" sz="2400" dirty="0"/>
              <a:t>association</a:t>
            </a:r>
            <a:endParaRPr lang="en-US" dirty="0"/>
          </a:p>
        </p:txBody>
      </p:sp>
      <p:pic>
        <p:nvPicPr>
          <p:cNvPr id="4" name="Picture 3">
            <a:extLst>
              <a:ext uri="{FF2B5EF4-FFF2-40B4-BE49-F238E27FC236}">
                <a16:creationId xmlns:a16="http://schemas.microsoft.com/office/drawing/2014/main" id="{30A21D17-6A01-4FD0-89EC-5489AA2D2B66}"/>
              </a:ext>
            </a:extLst>
          </p:cNvPr>
          <p:cNvPicPr>
            <a:picLocks noChangeAspect="1"/>
          </p:cNvPicPr>
          <p:nvPr/>
        </p:nvPicPr>
        <p:blipFill>
          <a:blip r:embed="rId2"/>
          <a:stretch>
            <a:fillRect/>
          </a:stretch>
        </p:blipFill>
        <p:spPr>
          <a:xfrm>
            <a:off x="7536161" y="1611056"/>
            <a:ext cx="4434354" cy="4438878"/>
          </a:xfrm>
          <a:prstGeom prst="rect">
            <a:avLst/>
          </a:prstGeom>
        </p:spPr>
      </p:pic>
      <p:sp>
        <p:nvSpPr>
          <p:cNvPr id="22" name="Rectangle: Rounded Corners 21">
            <a:extLst>
              <a:ext uri="{FF2B5EF4-FFF2-40B4-BE49-F238E27FC236}">
                <a16:creationId xmlns:a16="http://schemas.microsoft.com/office/drawing/2014/main" id="{84E9CDA7-E283-496F-AE94-EDDEEA97A127}"/>
              </a:ext>
            </a:extLst>
          </p:cNvPr>
          <p:cNvSpPr/>
          <p:nvPr/>
        </p:nvSpPr>
        <p:spPr>
          <a:xfrm>
            <a:off x="7743990" y="4601660"/>
            <a:ext cx="4040642" cy="1275612"/>
          </a:xfrm>
          <a:prstGeom prst="roundRect">
            <a:avLst/>
          </a:prstGeom>
          <a:noFill/>
          <a:ln w="3810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51AD5CEC-6DC3-4958-80EB-06AAFE2FBED6}"/>
              </a:ext>
            </a:extLst>
          </p:cNvPr>
          <p:cNvSpPr/>
          <p:nvPr/>
        </p:nvSpPr>
        <p:spPr>
          <a:xfrm>
            <a:off x="7743990" y="2924944"/>
            <a:ext cx="4040642" cy="3124990"/>
          </a:xfrm>
          <a:prstGeom prst="round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46476BF4-F238-4624-A838-B988ED6BDF26}"/>
              </a:ext>
            </a:extLst>
          </p:cNvPr>
          <p:cNvSpPr/>
          <p:nvPr/>
        </p:nvSpPr>
        <p:spPr>
          <a:xfrm>
            <a:off x="7743990" y="1611056"/>
            <a:ext cx="4040642" cy="4626256"/>
          </a:xfrm>
          <a:prstGeom prst="roundRect">
            <a:avLst/>
          </a:prstGeom>
          <a:noFill/>
          <a:ln w="38100">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5000"/>
                  <a:lumOff val="75000"/>
                </a:schemeClr>
              </a:solidFill>
            </a:endParaRPr>
          </a:p>
        </p:txBody>
      </p:sp>
    </p:spTree>
    <p:extLst>
      <p:ext uri="{BB962C8B-B14F-4D97-AF65-F5344CB8AC3E}">
        <p14:creationId xmlns:p14="http://schemas.microsoft.com/office/powerpoint/2010/main" val="11586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P spid="18" grpId="0"/>
      <p:bldP spid="27" grpId="0" animBg="1"/>
      <p:bldP spid="28" grpId="0" animBg="1"/>
      <p:bldP spid="19" grpId="0"/>
      <p:bldP spid="22"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4C29A-D770-49D2-8291-B6DE9DF16EF3}"/>
              </a:ext>
            </a:extLst>
          </p:cNvPr>
          <p:cNvSpPr>
            <a:spLocks noGrp="1"/>
          </p:cNvSpPr>
          <p:nvPr>
            <p:ph idx="1"/>
          </p:nvPr>
        </p:nvSpPr>
        <p:spPr>
          <a:xfrm>
            <a:off x="1142060" y="3212977"/>
            <a:ext cx="1939014" cy="648071"/>
          </a:xfrm>
        </p:spPr>
        <p:txBody>
          <a:bodyPr/>
          <a:lstStyle/>
          <a:p>
            <a:pPr marL="0" indent="0">
              <a:buNone/>
            </a:pPr>
            <a:r>
              <a:rPr lang="en-US" sz="2400" b="1" dirty="0"/>
              <a:t>Methods</a:t>
            </a:r>
          </a:p>
        </p:txBody>
      </p:sp>
      <p:pic>
        <p:nvPicPr>
          <p:cNvPr id="4" name="Picture 3">
            <a:extLst>
              <a:ext uri="{FF2B5EF4-FFF2-40B4-BE49-F238E27FC236}">
                <a16:creationId xmlns:a16="http://schemas.microsoft.com/office/drawing/2014/main" id="{6E121916-6753-4021-BCDD-2DBAFFE3676A}"/>
              </a:ext>
            </a:extLst>
          </p:cNvPr>
          <p:cNvPicPr>
            <a:picLocks noChangeAspect="1"/>
          </p:cNvPicPr>
          <p:nvPr/>
        </p:nvPicPr>
        <p:blipFill>
          <a:blip r:embed="rId2"/>
          <a:stretch>
            <a:fillRect/>
          </a:stretch>
        </p:blipFill>
        <p:spPr>
          <a:xfrm>
            <a:off x="7026730" y="2312530"/>
            <a:ext cx="3097036" cy="3097036"/>
          </a:xfrm>
          <a:prstGeom prst="rect">
            <a:avLst/>
          </a:prstGeom>
        </p:spPr>
      </p:pic>
      <p:cxnSp>
        <p:nvCxnSpPr>
          <p:cNvPr id="22" name="Straight Connector 21">
            <a:extLst>
              <a:ext uri="{FF2B5EF4-FFF2-40B4-BE49-F238E27FC236}">
                <a16:creationId xmlns:a16="http://schemas.microsoft.com/office/drawing/2014/main" id="{1E5BADAF-2D47-4BD4-9C43-202C57C37C42}"/>
              </a:ext>
            </a:extLst>
          </p:cNvPr>
          <p:cNvCxnSpPr>
            <a:cxnSpLocks/>
          </p:cNvCxnSpPr>
          <p:nvPr/>
        </p:nvCxnSpPr>
        <p:spPr>
          <a:xfrm>
            <a:off x="1127276" y="3861048"/>
            <a:ext cx="5899454" cy="0"/>
          </a:xfrm>
          <a:prstGeom prst="line">
            <a:avLst/>
          </a:prstGeom>
          <a:ln w="381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04097D-18A6-483E-A671-9CB2233166AD}"/>
              </a:ext>
            </a:extLst>
          </p:cNvPr>
          <p:cNvSpPr/>
          <p:nvPr/>
        </p:nvSpPr>
        <p:spPr>
          <a:xfrm>
            <a:off x="623391" y="4573775"/>
            <a:ext cx="4122000" cy="201478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C2B721-2C1A-4704-9F19-93566F63214A}"/>
              </a:ext>
            </a:extLst>
          </p:cNvPr>
          <p:cNvSpPr/>
          <p:nvPr/>
        </p:nvSpPr>
        <p:spPr>
          <a:xfrm>
            <a:off x="623390" y="1774253"/>
            <a:ext cx="4122510" cy="201478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22">
            <a:extLst>
              <a:ext uri="{FF2B5EF4-FFF2-40B4-BE49-F238E27FC236}">
                <a16:creationId xmlns:a16="http://schemas.microsoft.com/office/drawing/2014/main" id="{AD4C25CA-4658-4573-AD05-0B0B3D0357FD}"/>
              </a:ext>
            </a:extLst>
          </p:cNvPr>
          <p:cNvSpPr txBox="1"/>
          <p:nvPr/>
        </p:nvSpPr>
        <p:spPr>
          <a:xfrm>
            <a:off x="677346" y="1774253"/>
            <a:ext cx="4122510" cy="20147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2000" b="1" dirty="0">
                <a:solidFill>
                  <a:schemeClr val="bg1"/>
                </a:solidFill>
                <a:cs typeface="Calibri Light" panose="020F0302020204030204" pitchFamily="34" charset="0"/>
              </a:rPr>
              <a:t>Stockholm Metropolitan Study (SMS) </a:t>
            </a:r>
          </a:p>
          <a:p>
            <a:pPr marL="285750" indent="-285750">
              <a:buFont typeface="Arial" panose="020B0604020202020204" pitchFamily="34" charset="0"/>
              <a:buChar char="•"/>
            </a:pPr>
            <a:r>
              <a:rPr lang="sv-SE" sz="1800" dirty="0">
                <a:solidFill>
                  <a:schemeClr val="bg1"/>
                </a:solidFill>
                <a:cs typeface="Calibri Light" panose="020F0302020204030204" pitchFamily="34" charset="0"/>
              </a:rPr>
              <a:t>Individuals born in 1953 </a:t>
            </a:r>
            <a:r>
              <a:rPr lang="en-US" sz="1800" dirty="0">
                <a:solidFill>
                  <a:schemeClr val="bg1"/>
                </a:solidFill>
                <a:cs typeface="Calibri Light" panose="020F0302020204030204" pitchFamily="34" charset="0"/>
              </a:rPr>
              <a:t>who resided in the greater Stockholm metropolitan area in 1963 (n = 15,117)</a:t>
            </a:r>
          </a:p>
          <a:p>
            <a:pPr marL="285750" indent="-285750">
              <a:buFont typeface="Arial" panose="020B0604020202020204" pitchFamily="34" charset="0"/>
              <a:buChar char="•"/>
            </a:pPr>
            <a:endParaRPr lang="en-US" sz="1800" dirty="0">
              <a:solidFill>
                <a:schemeClr val="bg1"/>
              </a:solidFill>
              <a:cs typeface="Calibri Light" panose="020F0302020204030204" pitchFamily="34" charset="0"/>
            </a:endParaRPr>
          </a:p>
          <a:p>
            <a:pPr marL="285750" indent="-285750">
              <a:buFont typeface="Arial" panose="020B0604020202020204" pitchFamily="34" charset="0"/>
              <a:buChar char="•"/>
            </a:pPr>
            <a:r>
              <a:rPr lang="en-US" sz="1800" dirty="0">
                <a:solidFill>
                  <a:schemeClr val="bg1"/>
                </a:solidFill>
                <a:cs typeface="Calibri Light" panose="020F0302020204030204" pitchFamily="34" charset="0"/>
              </a:rPr>
              <a:t>1953 up until the mid-1980s</a:t>
            </a:r>
            <a:endParaRPr lang="sv-SE" sz="1800" dirty="0">
              <a:solidFill>
                <a:schemeClr val="bg1"/>
              </a:solidFill>
              <a:cs typeface="Calibri Light" panose="020F0302020204030204" pitchFamily="34" charset="0"/>
            </a:endParaRPr>
          </a:p>
          <a:p>
            <a:endParaRPr lang="sv-SE" sz="1600" dirty="0">
              <a:cs typeface="Calibri Light" panose="020F0302020204030204" pitchFamily="34" charset="0"/>
            </a:endParaRPr>
          </a:p>
          <a:p>
            <a:endParaRPr lang="sv-SE" sz="1600" dirty="0">
              <a:cs typeface="Calibri Light" panose="020F0302020204030204" pitchFamily="34" charset="0"/>
            </a:endParaRPr>
          </a:p>
        </p:txBody>
      </p:sp>
      <p:sp>
        <p:nvSpPr>
          <p:cNvPr id="32" name="TextBox 22">
            <a:extLst>
              <a:ext uri="{FF2B5EF4-FFF2-40B4-BE49-F238E27FC236}">
                <a16:creationId xmlns:a16="http://schemas.microsoft.com/office/drawing/2014/main" id="{AD4C25CA-4658-4573-AD05-0B0B3D0357FD}"/>
              </a:ext>
            </a:extLst>
          </p:cNvPr>
          <p:cNvSpPr txBox="1"/>
          <p:nvPr/>
        </p:nvSpPr>
        <p:spPr>
          <a:xfrm>
            <a:off x="669743" y="4563746"/>
            <a:ext cx="4122510" cy="20147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2000" b="1" dirty="0">
                <a:solidFill>
                  <a:schemeClr val="bg1"/>
                </a:solidFill>
                <a:cs typeface="Calibri Light" panose="020F0302020204030204" pitchFamily="34" charset="0"/>
              </a:rPr>
              <a:t>RELINK53</a:t>
            </a:r>
          </a:p>
          <a:p>
            <a:pPr marL="285750" indent="-285750">
              <a:buFont typeface="Arial" panose="020B0604020202020204" pitchFamily="34" charset="0"/>
              <a:buChar char="•"/>
            </a:pPr>
            <a:r>
              <a:rPr lang="sv-SE" sz="1800" dirty="0">
                <a:solidFill>
                  <a:schemeClr val="bg1"/>
                </a:solidFill>
                <a:cs typeface="Calibri Light" panose="020F0302020204030204" pitchFamily="34" charset="0"/>
              </a:rPr>
              <a:t>Individuals </a:t>
            </a:r>
            <a:r>
              <a:rPr lang="en-US" sz="1800" dirty="0">
                <a:solidFill>
                  <a:schemeClr val="bg1"/>
                </a:solidFill>
                <a:cs typeface="Calibri Light" panose="020F0302020204030204" pitchFamily="34" charset="0"/>
              </a:rPr>
              <a:t>born in 1953 who lived in Sweden in 1960, 1965 and/or 1968, as well as their parents’ and children’s generation (n = 2,390,753)</a:t>
            </a:r>
          </a:p>
          <a:p>
            <a:pPr marL="285750" indent="-285750">
              <a:buFont typeface="Arial" panose="020B0604020202020204" pitchFamily="34" charset="0"/>
              <a:buChar char="•"/>
            </a:pPr>
            <a:endParaRPr lang="en-US" sz="1800" dirty="0">
              <a:solidFill>
                <a:schemeClr val="bg1"/>
              </a:solidFill>
              <a:cs typeface="Calibri Light" panose="020F0302020204030204" pitchFamily="34" charset="0"/>
            </a:endParaRPr>
          </a:p>
          <a:p>
            <a:pPr marL="285750" indent="-285750">
              <a:buFont typeface="Arial" panose="020B0604020202020204" pitchFamily="34" charset="0"/>
              <a:buChar char="•"/>
            </a:pPr>
            <a:r>
              <a:rPr lang="sv-SE" sz="1800" dirty="0">
                <a:solidFill>
                  <a:schemeClr val="bg1"/>
                </a:solidFill>
                <a:cs typeface="Calibri Light" panose="020F0302020204030204" pitchFamily="34" charset="0"/>
              </a:rPr>
              <a:t>1960s up until today</a:t>
            </a:r>
          </a:p>
          <a:p>
            <a:endParaRPr lang="sv-SE" sz="1600" dirty="0">
              <a:cs typeface="Calibri Light" panose="020F0302020204030204" pitchFamily="34" charset="0"/>
            </a:endParaRPr>
          </a:p>
        </p:txBody>
      </p:sp>
      <p:sp>
        <p:nvSpPr>
          <p:cNvPr id="34" name="TextBox 22">
            <a:extLst>
              <a:ext uri="{FF2B5EF4-FFF2-40B4-BE49-F238E27FC236}">
                <a16:creationId xmlns:a16="http://schemas.microsoft.com/office/drawing/2014/main" id="{AD4C25CA-4658-4573-AD05-0B0B3D0357FD}"/>
              </a:ext>
            </a:extLst>
          </p:cNvPr>
          <p:cNvSpPr txBox="1"/>
          <p:nvPr/>
        </p:nvSpPr>
        <p:spPr>
          <a:xfrm>
            <a:off x="6473334" y="4140446"/>
            <a:ext cx="5565553" cy="23128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2200" b="1" dirty="0">
                <a:cs typeface="Calibri Light" panose="020F0302020204030204" pitchFamily="34" charset="0"/>
              </a:rPr>
              <a:t>THE STOCKHOLM BIRTH COHORT MULTIGENERATIONAL STUDY (SBC MULTIGEN)</a:t>
            </a:r>
          </a:p>
          <a:p>
            <a:r>
              <a:rPr lang="sv-SE" sz="2000" dirty="0">
                <a:cs typeface="Calibri Light" panose="020F0302020204030204" pitchFamily="34" charset="0"/>
              </a:rPr>
              <a:t>Individuals born in 1953 who resided in the </a:t>
            </a:r>
            <a:r>
              <a:rPr lang="en-US" sz="2000" dirty="0">
                <a:cs typeface="Calibri Light" panose="020F0302020204030204" pitchFamily="34" charset="0"/>
              </a:rPr>
              <a:t>greater</a:t>
            </a:r>
            <a:r>
              <a:rPr lang="sv-SE" sz="2000" dirty="0">
                <a:cs typeface="Calibri Light" panose="020F0302020204030204" pitchFamily="34" charset="0"/>
              </a:rPr>
              <a:t> Stockholm metropolitan area in 1963 (G1) , </a:t>
            </a:r>
            <a:r>
              <a:rPr lang="en-US" sz="2000" dirty="0">
                <a:cs typeface="Calibri Light" panose="020F0302020204030204" pitchFamily="34" charset="0"/>
              </a:rPr>
              <a:t>as well as their parents’(G0) and children’s (G2)  generation </a:t>
            </a:r>
            <a:r>
              <a:rPr lang="sv-SE" sz="2000" dirty="0">
                <a:cs typeface="Calibri Light" panose="020F0302020204030204" pitchFamily="34" charset="0"/>
              </a:rPr>
              <a:t>(n=14,608)</a:t>
            </a:r>
          </a:p>
          <a:p>
            <a:endParaRPr lang="sv-SE" sz="1800" dirty="0">
              <a:cs typeface="Calibri Light" panose="020F0302020204030204" pitchFamily="34" charset="0"/>
            </a:endParaRPr>
          </a:p>
          <a:p>
            <a:endParaRPr lang="sv-SE" sz="1600" dirty="0">
              <a:cs typeface="Calibri Light" panose="020F0302020204030204" pitchFamily="34" charset="0"/>
            </a:endParaRPr>
          </a:p>
        </p:txBody>
      </p:sp>
      <p:sp>
        <p:nvSpPr>
          <p:cNvPr id="15" name="Rectangle 14">
            <a:extLst>
              <a:ext uri="{FF2B5EF4-FFF2-40B4-BE49-F238E27FC236}">
                <a16:creationId xmlns:a16="http://schemas.microsoft.com/office/drawing/2014/main" id="{F3FD4806-CE85-44E9-B168-8BDFAA8163ED}"/>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等线" panose="02010600030101010101" pitchFamily="2" charset="-122"/>
                <a:cs typeface="Arial" panose="020B0604020202020204" pitchFamily="34" charset="0"/>
              </a:rPr>
              <a:t>Data sources</a:t>
            </a:r>
            <a:endParaRPr lang="en-US" sz="3200" b="1" dirty="0"/>
          </a:p>
        </p:txBody>
      </p:sp>
      <p:pic>
        <p:nvPicPr>
          <p:cNvPr id="12" name="Picture 11">
            <a:extLst>
              <a:ext uri="{FF2B5EF4-FFF2-40B4-BE49-F238E27FC236}">
                <a16:creationId xmlns:a16="http://schemas.microsoft.com/office/drawing/2014/main" id="{9C57FFE0-D638-4C2B-AC1B-673356F04EEA}"/>
              </a:ext>
            </a:extLst>
          </p:cNvPr>
          <p:cNvPicPr>
            <a:picLocks noChangeAspect="1"/>
          </p:cNvPicPr>
          <p:nvPr/>
        </p:nvPicPr>
        <p:blipFill>
          <a:blip r:embed="rId3"/>
          <a:stretch>
            <a:fillRect/>
          </a:stretch>
        </p:blipFill>
        <p:spPr>
          <a:xfrm>
            <a:off x="6473334" y="1780116"/>
            <a:ext cx="5565553" cy="2143847"/>
          </a:xfrm>
          <a:prstGeom prst="rect">
            <a:avLst/>
          </a:prstGeom>
        </p:spPr>
      </p:pic>
      <p:sp>
        <p:nvSpPr>
          <p:cNvPr id="14" name="Cross 13">
            <a:extLst>
              <a:ext uri="{FF2B5EF4-FFF2-40B4-BE49-F238E27FC236}">
                <a16:creationId xmlns:a16="http://schemas.microsoft.com/office/drawing/2014/main" id="{74A9B7AF-EDEA-4899-ADCA-6D6671C6C607}"/>
              </a:ext>
            </a:extLst>
          </p:cNvPr>
          <p:cNvSpPr/>
          <p:nvPr/>
        </p:nvSpPr>
        <p:spPr>
          <a:xfrm>
            <a:off x="2078404" y="3717032"/>
            <a:ext cx="978408" cy="928751"/>
          </a:xfrm>
          <a:prstGeom prst="plus">
            <a:avLst>
              <a:gd name="adj" fmla="val 3811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C1214CA5-44D4-4AC0-830E-8FF502432335}"/>
              </a:ext>
            </a:extLst>
          </p:cNvPr>
          <p:cNvSpPr/>
          <p:nvPr/>
        </p:nvSpPr>
        <p:spPr>
          <a:xfrm>
            <a:off x="6473334" y="4063260"/>
            <a:ext cx="5565554" cy="2165277"/>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Notched Right 12">
            <a:extLst>
              <a:ext uri="{FF2B5EF4-FFF2-40B4-BE49-F238E27FC236}">
                <a16:creationId xmlns:a16="http://schemas.microsoft.com/office/drawing/2014/main" id="{05BAB476-6EEB-42DD-B8AE-D1D564C7B68D}"/>
              </a:ext>
            </a:extLst>
          </p:cNvPr>
          <p:cNvSpPr/>
          <p:nvPr/>
        </p:nvSpPr>
        <p:spPr>
          <a:xfrm>
            <a:off x="4219463" y="3233325"/>
            <a:ext cx="2253871" cy="1933575"/>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Probability matching</a:t>
            </a:r>
          </a:p>
        </p:txBody>
      </p:sp>
    </p:spTree>
    <p:extLst>
      <p:ext uri="{BB962C8B-B14F-4D97-AF65-F5344CB8AC3E}">
        <p14:creationId xmlns:p14="http://schemas.microsoft.com/office/powerpoint/2010/main" val="106983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FD4806-CE85-44E9-B168-8BDFAA8163ED}"/>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rPr>
              <a:t>Analytical sample</a:t>
            </a: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Text Box 4">
            <a:extLst>
              <a:ext uri="{FF2B5EF4-FFF2-40B4-BE49-F238E27FC236}">
                <a16:creationId xmlns:a16="http://schemas.microsoft.com/office/drawing/2014/main" id="{0D1D8AAF-C92D-4A8C-B54E-7F6C6035383F}"/>
              </a:ext>
            </a:extLst>
          </p:cNvPr>
          <p:cNvSpPr txBox="1">
            <a:spLocks noChangeArrowheads="1"/>
          </p:cNvSpPr>
          <p:nvPr/>
        </p:nvSpPr>
        <p:spPr bwMode="auto">
          <a:xfrm>
            <a:off x="479376" y="2276872"/>
            <a:ext cx="2376264" cy="3384376"/>
          </a:xfrm>
          <a:prstGeom prst="rect">
            <a:avLst/>
          </a:prstGeom>
          <a:solidFill>
            <a:schemeClr val="accent3">
              <a:lumMod val="75000"/>
            </a:schemeClr>
          </a:solidFill>
          <a:ln w="6350">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r>
              <a:rPr lang="en-GB" sz="2000" dirty="0">
                <a:solidFill>
                  <a:schemeClr val="bg1"/>
                </a:solidFill>
                <a:effectLst/>
                <a:ea typeface="Calibri" panose="020F0502020204030204" pitchFamily="34" charset="0"/>
                <a:cs typeface="Times New Roman" panose="02020603050405020304" pitchFamily="18" charset="0"/>
              </a:rPr>
              <a:t>The multigenerational data structure</a:t>
            </a:r>
            <a:endParaRPr lang="en-US" sz="3600" dirty="0">
              <a:solidFill>
                <a:schemeClr val="bg1"/>
              </a:solidFill>
              <a:effectLst/>
              <a:ea typeface="Calibri" panose="020F0502020204030204" pitchFamily="34" charset="0"/>
              <a:cs typeface="Times New Roman" panose="02020603050405020304" pitchFamily="18" charset="0"/>
            </a:endParaRPr>
          </a:p>
        </p:txBody>
      </p:sp>
      <p:sp>
        <p:nvSpPr>
          <p:cNvPr id="2" name="Text Box 3">
            <a:extLst>
              <a:ext uri="{FF2B5EF4-FFF2-40B4-BE49-F238E27FC236}">
                <a16:creationId xmlns:a16="http://schemas.microsoft.com/office/drawing/2014/main" id="{A6BD6ECD-A190-4083-82CD-0D0006F2BAC1}"/>
              </a:ext>
            </a:extLst>
          </p:cNvPr>
          <p:cNvSpPr txBox="1">
            <a:spLocks noChangeArrowheads="1"/>
          </p:cNvSpPr>
          <p:nvPr/>
        </p:nvSpPr>
        <p:spPr bwMode="auto">
          <a:xfrm>
            <a:off x="5735960" y="1718133"/>
            <a:ext cx="3119164" cy="1091600"/>
          </a:xfrm>
          <a:prstGeom prst="rect">
            <a:avLst/>
          </a:prstGeom>
          <a:solidFill>
            <a:schemeClr val="accent3">
              <a:lumMod val="60000"/>
              <a:lumOff val="4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G1</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(Total: n=14,608;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Men: n=7,447; </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Women: n=7,161) </a:t>
            </a:r>
            <a:endParaRPr kumimoji="0" lang="en-GB" altLang="en-US" sz="5400" b="0" i="0" u="none" strike="noStrike" cap="none" normalizeH="0" baseline="0" dirty="0">
              <a:ln>
                <a:noFill/>
              </a:ln>
              <a:solidFill>
                <a:schemeClr val="tx1"/>
              </a:solidFill>
              <a:effectLst/>
            </a:endParaRPr>
          </a:p>
        </p:txBody>
      </p:sp>
      <p:sp>
        <p:nvSpPr>
          <p:cNvPr id="4" name="Text Box 6">
            <a:extLst>
              <a:ext uri="{FF2B5EF4-FFF2-40B4-BE49-F238E27FC236}">
                <a16:creationId xmlns:a16="http://schemas.microsoft.com/office/drawing/2014/main" id="{5615BF28-B36B-430D-ADDA-10A1DA73090E}"/>
              </a:ext>
            </a:extLst>
          </p:cNvPr>
          <p:cNvSpPr txBox="1">
            <a:spLocks noChangeArrowheads="1"/>
          </p:cNvSpPr>
          <p:nvPr/>
        </p:nvSpPr>
        <p:spPr bwMode="auto">
          <a:xfrm>
            <a:off x="6153357" y="4509868"/>
            <a:ext cx="2340000" cy="12600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G1</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(Total: n=11,338;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Men: n=5,540; </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Women: n=5,798) </a:t>
            </a:r>
            <a:endParaRPr kumimoji="0" lang="en-GB" altLang="en-US" sz="5400" b="0" i="0" u="none" strike="noStrike" cap="none" normalizeH="0" baseline="0" dirty="0">
              <a:ln>
                <a:noFill/>
              </a:ln>
              <a:solidFill>
                <a:schemeClr val="tx1"/>
              </a:solidFill>
              <a:effectLst/>
            </a:endParaRPr>
          </a:p>
        </p:txBody>
      </p:sp>
      <p:sp>
        <p:nvSpPr>
          <p:cNvPr id="5" name="Text Box 7">
            <a:extLst>
              <a:ext uri="{FF2B5EF4-FFF2-40B4-BE49-F238E27FC236}">
                <a16:creationId xmlns:a16="http://schemas.microsoft.com/office/drawing/2014/main" id="{D984F4CA-AD73-4B27-81A7-D3DA87340519}"/>
              </a:ext>
            </a:extLst>
          </p:cNvPr>
          <p:cNvSpPr txBox="1">
            <a:spLocks noChangeArrowheads="1"/>
          </p:cNvSpPr>
          <p:nvPr/>
        </p:nvSpPr>
        <p:spPr bwMode="auto">
          <a:xfrm>
            <a:off x="8811604" y="4509868"/>
            <a:ext cx="2340000" cy="12600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G2</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(Total: n=24,929;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Men: n=12,848; </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Women: n=12,081)</a:t>
            </a:r>
            <a:r>
              <a:rPr kumimoji="0" lang="en-GB" altLang="en-US" sz="1600" b="0" i="0" u="none" strike="noStrike" cap="none" normalizeH="0" baseline="30000" dirty="0">
                <a:ln>
                  <a:noFill/>
                </a:ln>
                <a:solidFill>
                  <a:schemeClr val="tx1"/>
                </a:solidFill>
                <a:effectLst/>
                <a:ea typeface="Calibri" panose="020F0502020204030204" pitchFamily="34" charset="0"/>
                <a:cs typeface="Arial" panose="020B0604020202020204" pitchFamily="34" charset="0"/>
              </a:rPr>
              <a:t> </a:t>
            </a:r>
            <a:endParaRPr kumimoji="0" lang="en-GB" altLang="en-US" sz="5400" b="0" i="0" u="none" strike="noStrike" cap="none" normalizeH="0" baseline="0" dirty="0">
              <a:ln>
                <a:noFill/>
              </a:ln>
              <a:solidFill>
                <a:schemeClr val="tx1"/>
              </a:solidFill>
              <a:effectLst/>
            </a:endParaRPr>
          </a:p>
        </p:txBody>
      </p:sp>
      <p:sp>
        <p:nvSpPr>
          <p:cNvPr id="6" name="Text Box 12">
            <a:extLst>
              <a:ext uri="{FF2B5EF4-FFF2-40B4-BE49-F238E27FC236}">
                <a16:creationId xmlns:a16="http://schemas.microsoft.com/office/drawing/2014/main" id="{29F4D5EE-CC77-48E3-BEC4-5F8841F3CFE8}"/>
              </a:ext>
            </a:extLst>
          </p:cNvPr>
          <p:cNvSpPr txBox="1">
            <a:spLocks noChangeArrowheads="1"/>
          </p:cNvSpPr>
          <p:nvPr/>
        </p:nvSpPr>
        <p:spPr bwMode="auto">
          <a:xfrm>
            <a:off x="4208775" y="3488434"/>
            <a:ext cx="2255067" cy="372988"/>
          </a:xfrm>
          <a:prstGeom prst="rect">
            <a:avLst/>
          </a:prstGeom>
          <a:solidFill>
            <a:schemeClr val="accent3">
              <a:lumMod val="40000"/>
              <a:lumOff val="60000"/>
            </a:schemeClr>
          </a:solidFill>
          <a:ln w="63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Had at least one child</a:t>
            </a:r>
            <a:endParaRPr kumimoji="0" lang="en-GB" altLang="en-US" sz="1800" b="0" i="0" u="none" strike="noStrike" cap="none" normalizeH="0" baseline="0" dirty="0">
              <a:ln>
                <a:noFill/>
              </a:ln>
              <a:solidFill>
                <a:schemeClr val="tx1"/>
              </a:solidFill>
              <a:effectLst/>
            </a:endParaRPr>
          </a:p>
        </p:txBody>
      </p:sp>
      <p:sp>
        <p:nvSpPr>
          <p:cNvPr id="7" name="Text Box 18">
            <a:extLst>
              <a:ext uri="{FF2B5EF4-FFF2-40B4-BE49-F238E27FC236}">
                <a16:creationId xmlns:a16="http://schemas.microsoft.com/office/drawing/2014/main" id="{F9EDFAE2-81FD-4FDD-BA3C-FC719E37D793}"/>
              </a:ext>
            </a:extLst>
          </p:cNvPr>
          <p:cNvSpPr txBox="1">
            <a:spLocks noChangeArrowheads="1"/>
          </p:cNvSpPr>
          <p:nvPr/>
        </p:nvSpPr>
        <p:spPr bwMode="auto">
          <a:xfrm>
            <a:off x="3467385" y="4520580"/>
            <a:ext cx="2340000" cy="12600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G0</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(Total: n=11,338;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Men: n=11,338;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Women: n=11,338)</a:t>
            </a:r>
            <a:r>
              <a:rPr kumimoji="0" lang="en-GB" altLang="en-US" sz="1600" b="0" i="0" u="none" strike="noStrike" cap="none" normalizeH="0" baseline="30000" dirty="0">
                <a:ln>
                  <a:noFill/>
                </a:ln>
                <a:solidFill>
                  <a:schemeClr val="tx1"/>
                </a:solidFill>
                <a:effectLst/>
                <a:ea typeface="Calibri" panose="020F0502020204030204" pitchFamily="34" charset="0"/>
                <a:cs typeface="Arial" panose="020B0604020202020204" pitchFamily="34" charset="0"/>
              </a:rPr>
              <a:t> </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cs typeface="Arial" panose="020B0604020202020204" pitchFamily="34" charset="0"/>
            </a:endParaRPr>
          </a:p>
        </p:txBody>
      </p:sp>
      <p:sp>
        <p:nvSpPr>
          <p:cNvPr id="44" name="Rectangle 31">
            <a:extLst>
              <a:ext uri="{FF2B5EF4-FFF2-40B4-BE49-F238E27FC236}">
                <a16:creationId xmlns:a16="http://schemas.microsoft.com/office/drawing/2014/main" id="{B13F5F66-E69C-4CEF-9136-972D641EFEB5}"/>
              </a:ext>
            </a:extLst>
          </p:cNvPr>
          <p:cNvSpPr>
            <a:spLocks noChangeArrowheads="1"/>
          </p:cNvSpPr>
          <p:nvPr/>
        </p:nvSpPr>
        <p:spPr bwMode="auto">
          <a:xfrm>
            <a:off x="2927648" y="4576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5" name="Rectangle 49">
            <a:extLst>
              <a:ext uri="{FF2B5EF4-FFF2-40B4-BE49-F238E27FC236}">
                <a16:creationId xmlns:a16="http://schemas.microsoft.com/office/drawing/2014/main" id="{74A5EF4F-94CC-46D2-B3D7-F60C83608F8F}"/>
              </a:ext>
            </a:extLst>
          </p:cNvPr>
          <p:cNvSpPr>
            <a:spLocks noChangeArrowheads="1"/>
          </p:cNvSpPr>
          <p:nvPr/>
        </p:nvSpPr>
        <p:spPr bwMode="auto">
          <a:xfrm>
            <a:off x="2927648" y="914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51">
            <a:extLst>
              <a:ext uri="{FF2B5EF4-FFF2-40B4-BE49-F238E27FC236}">
                <a16:creationId xmlns:a16="http://schemas.microsoft.com/office/drawing/2014/main" id="{65A5A0E6-C6BA-4E19-A4A2-A3311A4AA606}"/>
              </a:ext>
            </a:extLst>
          </p:cNvPr>
          <p:cNvSpPr>
            <a:spLocks noChangeArrowheads="1"/>
          </p:cNvSpPr>
          <p:nvPr/>
        </p:nvSpPr>
        <p:spPr bwMode="auto">
          <a:xfrm>
            <a:off x="2927648" y="914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0" name="Straight Arrow Connector 49">
            <a:extLst>
              <a:ext uri="{FF2B5EF4-FFF2-40B4-BE49-F238E27FC236}">
                <a16:creationId xmlns:a16="http://schemas.microsoft.com/office/drawing/2014/main" id="{EF27F0CC-5A6C-4EA9-8C73-FF11523AFA44}"/>
              </a:ext>
            </a:extLst>
          </p:cNvPr>
          <p:cNvCxnSpPr>
            <a:cxnSpLocks/>
            <a:stCxn id="2" idx="2"/>
            <a:endCxn id="4" idx="0"/>
          </p:cNvCxnSpPr>
          <p:nvPr/>
        </p:nvCxnSpPr>
        <p:spPr>
          <a:xfrm>
            <a:off x="7295542" y="2809733"/>
            <a:ext cx="0" cy="1700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76D93E-0A1C-4B9F-86F5-329D00ABA645}"/>
              </a:ext>
            </a:extLst>
          </p:cNvPr>
          <p:cNvCxnSpPr>
            <a:cxnSpLocks/>
          </p:cNvCxnSpPr>
          <p:nvPr/>
        </p:nvCxnSpPr>
        <p:spPr>
          <a:xfrm flipH="1">
            <a:off x="6478859" y="3674928"/>
            <a:ext cx="8166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CA07C29-F5E3-48E6-A459-3335BBE2FB04}"/>
              </a:ext>
            </a:extLst>
          </p:cNvPr>
          <p:cNvCxnSpPr>
            <a:cxnSpLocks/>
            <a:stCxn id="4" idx="1"/>
          </p:cNvCxnSpPr>
          <p:nvPr/>
        </p:nvCxnSpPr>
        <p:spPr>
          <a:xfrm flipH="1">
            <a:off x="5807229" y="5139868"/>
            <a:ext cx="346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2AAE17C-D6AA-4A88-9D14-C11156ADB666}"/>
              </a:ext>
            </a:extLst>
          </p:cNvPr>
          <p:cNvCxnSpPr>
            <a:stCxn id="4" idx="3"/>
            <a:endCxn id="5" idx="1"/>
          </p:cNvCxnSpPr>
          <p:nvPr/>
        </p:nvCxnSpPr>
        <p:spPr>
          <a:xfrm>
            <a:off x="8493357" y="5139868"/>
            <a:ext cx="3182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1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anim calcmode="lin" valueType="num">
                                      <p:cBhvr>
                                        <p:cTn id="53" dur="1000" fill="hold"/>
                                        <p:tgtEl>
                                          <p:spTgt spid="58"/>
                                        </p:tgtEl>
                                        <p:attrNameLst>
                                          <p:attrName>ppt_x</p:attrName>
                                        </p:attrNameLst>
                                      </p:cBhvr>
                                      <p:tavLst>
                                        <p:tav tm="0">
                                          <p:val>
                                            <p:strVal val="#ppt_x"/>
                                          </p:val>
                                        </p:tav>
                                        <p:tav tm="100000">
                                          <p:val>
                                            <p:strVal val="#ppt_x"/>
                                          </p:val>
                                        </p:tav>
                                      </p:tavLst>
                                    </p:anim>
                                    <p:anim calcmode="lin" valueType="num">
                                      <p:cBhvr>
                                        <p:cTn id="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FD4806-CE85-44E9-B168-8BDFAA8163ED}"/>
              </a:ext>
            </a:extLst>
          </p:cNvPr>
          <p:cNvSpPr/>
          <p:nvPr/>
        </p:nvSpPr>
        <p:spPr>
          <a:xfrm>
            <a:off x="2567608" y="0"/>
            <a:ext cx="9612559" cy="92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等线" panose="02010600030101010101" pitchFamily="2" charset="-122"/>
                <a:cs typeface="Arial" panose="020B0604020202020204" pitchFamily="34" charset="0"/>
              </a:rPr>
              <a:t>Analytical sample</a:t>
            </a: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Rectangle 31">
            <a:extLst>
              <a:ext uri="{FF2B5EF4-FFF2-40B4-BE49-F238E27FC236}">
                <a16:creationId xmlns:a16="http://schemas.microsoft.com/office/drawing/2014/main" id="{B13F5F66-E69C-4CEF-9136-972D641EFEB5}"/>
              </a:ext>
            </a:extLst>
          </p:cNvPr>
          <p:cNvSpPr>
            <a:spLocks noChangeArrowheads="1"/>
          </p:cNvSpPr>
          <p:nvPr/>
        </p:nvSpPr>
        <p:spPr bwMode="auto">
          <a:xfrm>
            <a:off x="2927648" y="4576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5" name="Rectangle 49">
            <a:extLst>
              <a:ext uri="{FF2B5EF4-FFF2-40B4-BE49-F238E27FC236}">
                <a16:creationId xmlns:a16="http://schemas.microsoft.com/office/drawing/2014/main" id="{74A5EF4F-94CC-46D2-B3D7-F60C83608F8F}"/>
              </a:ext>
            </a:extLst>
          </p:cNvPr>
          <p:cNvSpPr>
            <a:spLocks noChangeArrowheads="1"/>
          </p:cNvSpPr>
          <p:nvPr/>
        </p:nvSpPr>
        <p:spPr bwMode="auto">
          <a:xfrm>
            <a:off x="2927648" y="914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Rectangle 51">
            <a:extLst>
              <a:ext uri="{FF2B5EF4-FFF2-40B4-BE49-F238E27FC236}">
                <a16:creationId xmlns:a16="http://schemas.microsoft.com/office/drawing/2014/main" id="{65A5A0E6-C6BA-4E19-A4A2-A3311A4AA606}"/>
              </a:ext>
            </a:extLst>
          </p:cNvPr>
          <p:cNvSpPr>
            <a:spLocks noChangeArrowheads="1"/>
          </p:cNvSpPr>
          <p:nvPr/>
        </p:nvSpPr>
        <p:spPr bwMode="auto">
          <a:xfrm>
            <a:off x="2855640" y="9287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Text Box 7">
            <a:extLst>
              <a:ext uri="{FF2B5EF4-FFF2-40B4-BE49-F238E27FC236}">
                <a16:creationId xmlns:a16="http://schemas.microsoft.com/office/drawing/2014/main" id="{753BACE3-E48A-47E7-B01C-8165A71B07AF}"/>
              </a:ext>
            </a:extLst>
          </p:cNvPr>
          <p:cNvSpPr txBox="1">
            <a:spLocks noChangeArrowheads="1"/>
          </p:cNvSpPr>
          <p:nvPr/>
        </p:nvSpPr>
        <p:spPr bwMode="auto">
          <a:xfrm>
            <a:off x="7320136" y="1080680"/>
            <a:ext cx="3456384" cy="912197"/>
          </a:xfrm>
          <a:prstGeom prst="rect">
            <a:avLst/>
          </a:prstGeom>
          <a:solidFill>
            <a:schemeClr val="accent3">
              <a:lumMod val="60000"/>
              <a:lumOff val="4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G2</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n=24,929;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Men: n=12,848</a:t>
            </a:r>
            <a:r>
              <a:rPr kumimoji="0" lang="sv-SE" altLang="zh-CN" sz="1600" b="0" i="0" u="none" strike="noStrike" cap="none" normalizeH="0" baseline="0" dirty="0">
                <a:ln>
                  <a:noFill/>
                </a:ln>
                <a:solidFill>
                  <a:schemeClr val="tx1"/>
                </a:solidFill>
                <a:effectLst/>
                <a:ea typeface="等线" panose="02010600030101010101" pitchFamily="2" charset="-122"/>
                <a:cs typeface="宋体" panose="02010600030101010101" pitchFamily="2" charset="-122"/>
              </a:rPr>
              <a:t>;</a:t>
            </a:r>
            <a:r>
              <a:rPr kumimoji="0" lang="sv-SE" altLang="zh-CN"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 </a:t>
            </a:r>
            <a:endParaRPr kumimoji="0" lang="sv-SE" altLang="zh-CN"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n=12,081)</a:t>
            </a:r>
            <a:r>
              <a:rPr kumimoji="0" lang="en-GB" altLang="zh-CN" sz="1600" b="0" i="0" u="none" strike="noStrike" cap="none" normalizeH="0" baseline="30000" dirty="0">
                <a:ln>
                  <a:noFill/>
                </a:ln>
                <a:solidFill>
                  <a:schemeClr val="tx1"/>
                </a:solidFill>
                <a:effectLst/>
                <a:ea typeface="等线" panose="02010600030101010101" pitchFamily="2" charset="-122"/>
                <a:cs typeface="Arial" panose="020B0604020202020204" pitchFamily="34" charset="0"/>
              </a:rPr>
              <a:t> </a:t>
            </a:r>
            <a:endParaRPr kumimoji="0" lang="en-GB" altLang="zh-CN" sz="1600" b="0" i="0" u="none" strike="noStrike" cap="none" normalizeH="0" baseline="0" dirty="0">
              <a:ln>
                <a:noFill/>
              </a:ln>
              <a:solidFill>
                <a:schemeClr val="tx1"/>
              </a:solidFill>
              <a:effectLst/>
            </a:endParaRPr>
          </a:p>
        </p:txBody>
      </p:sp>
      <p:sp>
        <p:nvSpPr>
          <p:cNvPr id="18" name="Text Box 22">
            <a:extLst>
              <a:ext uri="{FF2B5EF4-FFF2-40B4-BE49-F238E27FC236}">
                <a16:creationId xmlns:a16="http://schemas.microsoft.com/office/drawing/2014/main" id="{B36E8DC8-9D60-4D08-9735-ABAD9672B5FB}"/>
              </a:ext>
            </a:extLst>
          </p:cNvPr>
          <p:cNvSpPr txBox="1">
            <a:spLocks noChangeArrowheads="1"/>
          </p:cNvSpPr>
          <p:nvPr/>
        </p:nvSpPr>
        <p:spPr bwMode="auto">
          <a:xfrm>
            <a:off x="7970865" y="2241552"/>
            <a:ext cx="2160000" cy="9108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G2</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n=20,904;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Men: n=10,764</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n=10,140) </a:t>
            </a:r>
            <a:endParaRPr kumimoji="0" lang="en-GB" altLang="en-US" sz="1600" b="0" i="0" u="none" strike="noStrike" cap="none" normalizeH="0" baseline="0" dirty="0">
              <a:ln>
                <a:noFill/>
              </a:ln>
              <a:solidFill>
                <a:schemeClr val="tx1"/>
              </a:solidFill>
              <a:effectLst/>
            </a:endParaRPr>
          </a:p>
        </p:txBody>
      </p:sp>
      <p:sp>
        <p:nvSpPr>
          <p:cNvPr id="19" name="Text Box 23">
            <a:extLst>
              <a:ext uri="{FF2B5EF4-FFF2-40B4-BE49-F238E27FC236}">
                <a16:creationId xmlns:a16="http://schemas.microsoft.com/office/drawing/2014/main" id="{B789EAB6-D0D5-4393-B502-22856537110B}"/>
              </a:ext>
            </a:extLst>
          </p:cNvPr>
          <p:cNvSpPr txBox="1">
            <a:spLocks noChangeArrowheads="1"/>
          </p:cNvSpPr>
          <p:nvPr/>
        </p:nvSpPr>
        <p:spPr bwMode="auto">
          <a:xfrm>
            <a:off x="3575720" y="2252352"/>
            <a:ext cx="3096046" cy="900000"/>
          </a:xfrm>
          <a:prstGeom prst="rect">
            <a:avLst/>
          </a:prstGeom>
          <a:solidFill>
            <a:schemeClr val="accent3">
              <a:lumMod val="40000"/>
              <a:lumOff val="60000"/>
            </a:schemeClr>
          </a:solidFill>
          <a:ln w="635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Arial" panose="020B0604020202020204" pitchFamily="34" charset="0"/>
              <a:ea typeface="等线" panose="02010600030101010101" pitchFamily="2" charset="-122"/>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Arial" panose="020B0604020202020204" pitchFamily="34" charset="0"/>
              <a:ea typeface="等线" panose="02010600030101010101" pitchFamily="2" charset="-122"/>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 </a:t>
            </a: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Information on income between ages 25-30 during the period 1990-2015</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24">
            <a:extLst>
              <a:ext uri="{FF2B5EF4-FFF2-40B4-BE49-F238E27FC236}">
                <a16:creationId xmlns:a16="http://schemas.microsoft.com/office/drawing/2014/main" id="{275DB8AC-178D-4C1D-813F-2B771B6E271B}"/>
              </a:ext>
            </a:extLst>
          </p:cNvPr>
          <p:cNvSpPr txBox="1">
            <a:spLocks noChangeArrowheads="1"/>
          </p:cNvSpPr>
          <p:nvPr/>
        </p:nvSpPr>
        <p:spPr bwMode="auto">
          <a:xfrm>
            <a:off x="3575720" y="3416663"/>
            <a:ext cx="3096046" cy="1080000"/>
          </a:xfrm>
          <a:prstGeom prst="rect">
            <a:avLst/>
          </a:prstGeom>
          <a:solidFill>
            <a:schemeClr val="accent3">
              <a:lumMod val="40000"/>
              <a:lumOff val="60000"/>
            </a:schemeClr>
          </a:solidFill>
          <a:ln w="635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ea typeface="等线" panose="02010600030101010101" pitchFamily="2" charset="-122"/>
                <a:cs typeface="Arial" panose="020B0604020202020204" pitchFamily="34" charset="0"/>
              </a:rPr>
              <a:t>Alive during follow-up of psychiatric disorders (i.e., until three years after income was measured)</a:t>
            </a:r>
          </a:p>
        </p:txBody>
      </p:sp>
      <p:sp>
        <p:nvSpPr>
          <p:cNvPr id="21" name="Text Box 25">
            <a:extLst>
              <a:ext uri="{FF2B5EF4-FFF2-40B4-BE49-F238E27FC236}">
                <a16:creationId xmlns:a16="http://schemas.microsoft.com/office/drawing/2014/main" id="{B9DB4DAB-BA1F-45AA-B4FE-BCA77B0BD7C8}"/>
              </a:ext>
            </a:extLst>
          </p:cNvPr>
          <p:cNvSpPr txBox="1">
            <a:spLocks noChangeArrowheads="1"/>
          </p:cNvSpPr>
          <p:nvPr/>
        </p:nvSpPr>
        <p:spPr bwMode="auto">
          <a:xfrm>
            <a:off x="7980903" y="3535397"/>
            <a:ext cx="2160000" cy="9108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G2</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n=20,844;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Men: n=10,723 </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n=10,121)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26">
            <a:extLst>
              <a:ext uri="{FF2B5EF4-FFF2-40B4-BE49-F238E27FC236}">
                <a16:creationId xmlns:a16="http://schemas.microsoft.com/office/drawing/2014/main" id="{2437DE70-9157-4CAB-A7D9-DEB7C740A8F3}"/>
              </a:ext>
            </a:extLst>
          </p:cNvPr>
          <p:cNvSpPr txBox="1">
            <a:spLocks noChangeArrowheads="1"/>
          </p:cNvSpPr>
          <p:nvPr/>
        </p:nvSpPr>
        <p:spPr bwMode="auto">
          <a:xfrm>
            <a:off x="3575720" y="4829243"/>
            <a:ext cx="3096046" cy="1080000"/>
          </a:xfrm>
          <a:prstGeom prst="rect">
            <a:avLst/>
          </a:prstGeom>
          <a:solidFill>
            <a:schemeClr val="accent3">
              <a:lumMod val="40000"/>
              <a:lumOff val="60000"/>
            </a:schemeClr>
          </a:solidFill>
          <a:ln w="635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Information on income and psychiatric disorders in G0 and G1 + G1 alive during follow-up of psychiatric disorders in G1</a:t>
            </a:r>
            <a:endParaRPr kumimoji="0" lang="en-GB" altLang="en-US" sz="5400" b="0" i="0" u="none" strike="noStrike" cap="none" normalizeH="0" baseline="0" dirty="0">
              <a:ln>
                <a:noFill/>
              </a:ln>
              <a:solidFill>
                <a:schemeClr val="tx1"/>
              </a:solidFill>
              <a:effectLst/>
            </a:endParaRPr>
          </a:p>
        </p:txBody>
      </p:sp>
      <p:sp>
        <p:nvSpPr>
          <p:cNvPr id="26" name="Text Box 34">
            <a:extLst>
              <a:ext uri="{FF2B5EF4-FFF2-40B4-BE49-F238E27FC236}">
                <a16:creationId xmlns:a16="http://schemas.microsoft.com/office/drawing/2014/main" id="{31FA0912-24E3-4B62-9BB6-24191F921F1E}"/>
              </a:ext>
            </a:extLst>
          </p:cNvPr>
          <p:cNvSpPr txBox="1">
            <a:spLocks noChangeArrowheads="1"/>
          </p:cNvSpPr>
          <p:nvPr/>
        </p:nvSpPr>
        <p:spPr bwMode="auto">
          <a:xfrm>
            <a:off x="7980903" y="4998443"/>
            <a:ext cx="2160000" cy="910800"/>
          </a:xfrm>
          <a:prstGeom prst="rect">
            <a:avLst/>
          </a:prstGeom>
          <a:solidFill>
            <a:schemeClr val="accent3">
              <a:lumMod val="40000"/>
              <a:lumOff val="6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1" i="0" u="none" strike="noStrike" cap="none" normalizeH="0" baseline="0" dirty="0">
                <a:ln>
                  <a:noFill/>
                </a:ln>
                <a:solidFill>
                  <a:schemeClr val="tx1"/>
                </a:solidFill>
                <a:effectLst/>
                <a:ea typeface="等线" panose="02010600030101010101" pitchFamily="2" charset="-122"/>
                <a:cs typeface="Arial" panose="020B0604020202020204" pitchFamily="34" charset="0"/>
              </a:rPr>
              <a:t>G2</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(Total: n=20,589;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Men: n=10,609</a:t>
            </a:r>
            <a:endParaRPr kumimoji="0" lang="sv-SE"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等线" panose="02010600030101010101" pitchFamily="2" charset="-122"/>
                <a:cs typeface="Arial" panose="020B0604020202020204" pitchFamily="34" charset="0"/>
              </a:rPr>
              <a:t>Women: n= 9,980) </a:t>
            </a:r>
            <a:endParaRPr kumimoji="0" lang="en-GB" altLang="en-US" sz="1600" b="0" i="0" u="none" strike="noStrike" cap="none" normalizeH="0" baseline="0" dirty="0">
              <a:ln>
                <a:noFill/>
              </a:ln>
              <a:solidFill>
                <a:schemeClr val="tx1"/>
              </a:solidFill>
              <a:effectLst/>
            </a:endParaRPr>
          </a:p>
        </p:txBody>
      </p:sp>
      <p:sp>
        <p:nvSpPr>
          <p:cNvPr id="41" name="Rectangle 35">
            <a:extLst>
              <a:ext uri="{FF2B5EF4-FFF2-40B4-BE49-F238E27FC236}">
                <a16:creationId xmlns:a16="http://schemas.microsoft.com/office/drawing/2014/main" id="{3E9375D7-AA45-4F7C-9292-FF4987EAA0F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2" name="Rectangle 53">
            <a:extLst>
              <a:ext uri="{FF2B5EF4-FFF2-40B4-BE49-F238E27FC236}">
                <a16:creationId xmlns:a16="http://schemas.microsoft.com/office/drawing/2014/main" id="{C8B1A4CB-41C1-4C14-9FEC-7CE05AAC86A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55">
            <a:extLst>
              <a:ext uri="{FF2B5EF4-FFF2-40B4-BE49-F238E27FC236}">
                <a16:creationId xmlns:a16="http://schemas.microsoft.com/office/drawing/2014/main" id="{7EB141A1-740C-4092-978B-F790074A9662}"/>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57">
            <a:extLst>
              <a:ext uri="{FF2B5EF4-FFF2-40B4-BE49-F238E27FC236}">
                <a16:creationId xmlns:a16="http://schemas.microsoft.com/office/drawing/2014/main" id="{298C7F6B-7319-4309-873B-B6C5F0D7E91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4" name="Rectangle 59">
            <a:extLst>
              <a:ext uri="{FF2B5EF4-FFF2-40B4-BE49-F238E27FC236}">
                <a16:creationId xmlns:a16="http://schemas.microsoft.com/office/drawing/2014/main" id="{65349B5A-2D4C-432A-83B5-FFD887F6E69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5" name="Rectangle 61">
            <a:extLst>
              <a:ext uri="{FF2B5EF4-FFF2-40B4-BE49-F238E27FC236}">
                <a16:creationId xmlns:a16="http://schemas.microsoft.com/office/drawing/2014/main" id="{D685719E-C324-4A31-BE46-B8BB57D4486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9" name="Text Box 4">
            <a:extLst>
              <a:ext uri="{FF2B5EF4-FFF2-40B4-BE49-F238E27FC236}">
                <a16:creationId xmlns:a16="http://schemas.microsoft.com/office/drawing/2014/main" id="{9985D48B-F689-4634-A3A5-E98C2ED9A3FE}"/>
              </a:ext>
            </a:extLst>
          </p:cNvPr>
          <p:cNvSpPr txBox="1">
            <a:spLocks noChangeArrowheads="1"/>
          </p:cNvSpPr>
          <p:nvPr/>
        </p:nvSpPr>
        <p:spPr bwMode="auto">
          <a:xfrm>
            <a:off x="479376" y="2276872"/>
            <a:ext cx="2376264" cy="3384376"/>
          </a:xfrm>
          <a:prstGeom prst="rect">
            <a:avLst/>
          </a:prstGeom>
          <a:solidFill>
            <a:schemeClr val="accent3">
              <a:lumMod val="75000"/>
            </a:schemeClr>
          </a:solidFill>
          <a:ln w="6350">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r>
              <a:rPr lang="en-GB" sz="2000" dirty="0">
                <a:solidFill>
                  <a:schemeClr val="bg1"/>
                </a:solidFill>
                <a:effectLst/>
                <a:ea typeface="Calibri" panose="020F0502020204030204" pitchFamily="34" charset="0"/>
                <a:cs typeface="Times New Roman" panose="02020603050405020304" pitchFamily="18" charset="0"/>
              </a:rPr>
              <a:t>Inclusion criteria</a:t>
            </a:r>
            <a:endParaRPr lang="en-US" sz="3600" dirty="0">
              <a:solidFill>
                <a:schemeClr val="bg1"/>
              </a:solidFill>
              <a:effectLst/>
              <a:ea typeface="Calibri" panose="020F0502020204030204" pitchFamily="34" charset="0"/>
              <a:cs typeface="Times New Roman" panose="02020603050405020304" pitchFamily="18" charset="0"/>
            </a:endParaRPr>
          </a:p>
        </p:txBody>
      </p:sp>
      <p:cxnSp>
        <p:nvCxnSpPr>
          <p:cNvPr id="60" name="Straight Arrow Connector 59">
            <a:extLst>
              <a:ext uri="{FF2B5EF4-FFF2-40B4-BE49-F238E27FC236}">
                <a16:creationId xmlns:a16="http://schemas.microsoft.com/office/drawing/2014/main" id="{4E56D4A3-51DD-45F8-899B-1DAB1F8816A7}"/>
              </a:ext>
            </a:extLst>
          </p:cNvPr>
          <p:cNvCxnSpPr>
            <a:stCxn id="19" idx="3"/>
            <a:endCxn id="18" idx="1"/>
          </p:cNvCxnSpPr>
          <p:nvPr/>
        </p:nvCxnSpPr>
        <p:spPr>
          <a:xfrm flipV="1">
            <a:off x="6671766" y="2696952"/>
            <a:ext cx="1299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C64C48D-E5EE-4F73-93FD-A2E2E6C8DDD6}"/>
              </a:ext>
            </a:extLst>
          </p:cNvPr>
          <p:cNvCxnSpPr>
            <a:cxnSpLocks/>
            <a:endCxn id="21" idx="1"/>
          </p:cNvCxnSpPr>
          <p:nvPr/>
        </p:nvCxnSpPr>
        <p:spPr>
          <a:xfrm>
            <a:off x="6671766" y="3990797"/>
            <a:ext cx="1309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4DBC42A-25A4-4634-9F3D-ABD3A9D70CF9}"/>
              </a:ext>
            </a:extLst>
          </p:cNvPr>
          <p:cNvCxnSpPr>
            <a:stCxn id="22" idx="3"/>
            <a:endCxn id="26" idx="1"/>
          </p:cNvCxnSpPr>
          <p:nvPr/>
        </p:nvCxnSpPr>
        <p:spPr>
          <a:xfrm>
            <a:off x="6671766" y="5369243"/>
            <a:ext cx="1309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07B9DE1-3512-4A6A-89DB-DB1DBF21F4E3}"/>
              </a:ext>
            </a:extLst>
          </p:cNvPr>
          <p:cNvCxnSpPr>
            <a:cxnSpLocks/>
            <a:stCxn id="12" idx="2"/>
            <a:endCxn id="18" idx="0"/>
          </p:cNvCxnSpPr>
          <p:nvPr/>
        </p:nvCxnSpPr>
        <p:spPr>
          <a:xfrm>
            <a:off x="9048328" y="1992877"/>
            <a:ext cx="0" cy="24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9D6B8B1-70F8-4779-91BE-2D1F5B446913}"/>
              </a:ext>
            </a:extLst>
          </p:cNvPr>
          <p:cNvCxnSpPr>
            <a:stCxn id="18" idx="2"/>
            <a:endCxn id="21" idx="0"/>
          </p:cNvCxnSpPr>
          <p:nvPr/>
        </p:nvCxnSpPr>
        <p:spPr>
          <a:xfrm>
            <a:off x="9050865" y="3152352"/>
            <a:ext cx="0" cy="383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EC2A3EA-E915-466C-A908-A1373B93F3BF}"/>
              </a:ext>
            </a:extLst>
          </p:cNvPr>
          <p:cNvCxnSpPr>
            <a:stCxn id="21" idx="2"/>
            <a:endCxn id="26" idx="0"/>
          </p:cNvCxnSpPr>
          <p:nvPr/>
        </p:nvCxnSpPr>
        <p:spPr>
          <a:xfrm>
            <a:off x="9060903" y="4446197"/>
            <a:ext cx="0" cy="552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par>
                                <p:cTn id="37" presetID="10"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P spid="21" grpId="0" animBg="1"/>
      <p:bldP spid="22" grpId="0" animBg="1"/>
      <p:bldP spid="26" grpId="0" animBg="1"/>
      <p:bldP spid="59" grpId="0" animBg="1"/>
    </p:bldLst>
  </p:timing>
</p:sld>
</file>

<file path=ppt/theme/theme1.xml><?xml version="1.0" encoding="utf-8"?>
<a:theme xmlns:a="http://schemas.openxmlformats.org/drawingml/2006/main" name="SU Eng Standard 4 3 Powerpoint Template">
  <a:themeElements>
    <a:clrScheme name="SU PowerPoint">
      <a:dk1>
        <a:srgbClr val="000000"/>
      </a:dk1>
      <a:lt1>
        <a:srgbClr val="FFFFFF"/>
      </a:lt1>
      <a:dk2>
        <a:srgbClr val="1A1A1A"/>
      </a:dk2>
      <a:lt2>
        <a:srgbClr val="808080"/>
      </a:lt2>
      <a:accent1>
        <a:srgbClr val="002F5F"/>
      </a:accent1>
      <a:accent2>
        <a:srgbClr val="ACDEE6"/>
      </a:accent2>
      <a:accent3>
        <a:srgbClr val="9BB2CE"/>
      </a:accent3>
      <a:accent4>
        <a:srgbClr val="EB7125"/>
      </a:accent4>
      <a:accent5>
        <a:srgbClr val="4C4C4C"/>
      </a:accent5>
      <a:accent6>
        <a:srgbClr val="DADAD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tandard Template 16 9.potx" id="{077F5935-8091-4B52-A463-FE9641ACF397}" vid="{31AF6F50-09E9-441B-8A46-978F6F2864E4}"/>
    </a:ext>
  </a:extLst>
</a:theme>
</file>

<file path=ppt/theme/theme2.xml><?xml version="1.0" encoding="utf-8"?>
<a:theme xmlns:a="http://schemas.openxmlformats.org/drawingml/2006/main" name="SU Light Olive">
  <a:themeElements>
    <a:clrScheme name="SU PowerPoint">
      <a:dk1>
        <a:srgbClr val="000000"/>
      </a:dk1>
      <a:lt1>
        <a:srgbClr val="FFFFFF"/>
      </a:lt1>
      <a:dk2>
        <a:srgbClr val="1A1A1A"/>
      </a:dk2>
      <a:lt2>
        <a:srgbClr val="808080"/>
      </a:lt2>
      <a:accent1>
        <a:srgbClr val="002F5F"/>
      </a:accent1>
      <a:accent2>
        <a:srgbClr val="ACDEE6"/>
      </a:accent2>
      <a:accent3>
        <a:srgbClr val="9BB2CE"/>
      </a:accent3>
      <a:accent4>
        <a:srgbClr val="EB7125"/>
      </a:accent4>
      <a:accent5>
        <a:srgbClr val="4C4C4C"/>
      </a:accent5>
      <a:accent6>
        <a:srgbClr val="DADAD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tandard Template 16 9.potx" id="{077F5935-8091-4B52-A463-FE9641ACF397}" vid="{E185F2ED-C28D-400A-BCD1-FEE33681993D}"/>
    </a:ext>
  </a:extLst>
</a:theme>
</file>

<file path=ppt/theme/theme3.xml><?xml version="1.0" encoding="utf-8"?>
<a:theme xmlns:a="http://schemas.openxmlformats.org/drawingml/2006/main" name="SU Dark Flame">
  <a:themeElements>
    <a:clrScheme name="SU PowerPoint">
      <a:dk1>
        <a:srgbClr val="000000"/>
      </a:dk1>
      <a:lt1>
        <a:srgbClr val="FFFFFF"/>
      </a:lt1>
      <a:dk2>
        <a:srgbClr val="1A1A1A"/>
      </a:dk2>
      <a:lt2>
        <a:srgbClr val="808080"/>
      </a:lt2>
      <a:accent1>
        <a:srgbClr val="002F5F"/>
      </a:accent1>
      <a:accent2>
        <a:srgbClr val="ACDEE6"/>
      </a:accent2>
      <a:accent3>
        <a:srgbClr val="9BB2CE"/>
      </a:accent3>
      <a:accent4>
        <a:srgbClr val="EB7125"/>
      </a:accent4>
      <a:accent5>
        <a:srgbClr val="4C4C4C"/>
      </a:accent5>
      <a:accent6>
        <a:srgbClr val="DADAD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tandard Template 16 9.potx" id="{077F5935-8091-4B52-A463-FE9641ACF397}" vid="{B3B45D2E-26FB-4770-9FC1-638B4B657F2D}"/>
    </a:ext>
  </a:extLst>
</a:theme>
</file>

<file path=ppt/theme/theme4.xml><?xml version="1.0" encoding="utf-8"?>
<a:theme xmlns:a="http://schemas.openxmlformats.org/drawingml/2006/main" name="SU Dark Branch">
  <a:themeElements>
    <a:clrScheme name="SU PowerPoint">
      <a:dk1>
        <a:srgbClr val="000000"/>
      </a:dk1>
      <a:lt1>
        <a:srgbClr val="FFFFFF"/>
      </a:lt1>
      <a:dk2>
        <a:srgbClr val="1A1A1A"/>
      </a:dk2>
      <a:lt2>
        <a:srgbClr val="808080"/>
      </a:lt2>
      <a:accent1>
        <a:srgbClr val="002F5F"/>
      </a:accent1>
      <a:accent2>
        <a:srgbClr val="ACDEE6"/>
      </a:accent2>
      <a:accent3>
        <a:srgbClr val="9BB2CE"/>
      </a:accent3>
      <a:accent4>
        <a:srgbClr val="EB7125"/>
      </a:accent4>
      <a:accent5>
        <a:srgbClr val="4C4C4C"/>
      </a:accent5>
      <a:accent6>
        <a:srgbClr val="DADAD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tandard Template 16 9.potx" id="{077F5935-8091-4B52-A463-FE9641ACF397}" vid="{8979C4C1-3326-4851-B15F-8D440C4F227F}"/>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1D56D06BDEF35489EEA81276C2EBBCF" ma:contentTypeVersion="8" ma:contentTypeDescription="Skapa ett nytt dokument." ma:contentTypeScope="" ma:versionID="9db4d812e7990355a36f18b25ca34c1b">
  <xsd:schema xmlns:xsd="http://www.w3.org/2001/XMLSchema" xmlns:xs="http://www.w3.org/2001/XMLSchema" xmlns:p="http://schemas.microsoft.com/office/2006/metadata/properties" xmlns:ns3="79abb522-22da-42cc-bb1d-e743926221df" targetNamespace="http://schemas.microsoft.com/office/2006/metadata/properties" ma:root="true" ma:fieldsID="cfc305455e73b941f14fe39a863fe5fb" ns3:_="">
    <xsd:import namespace="79abb522-22da-42cc-bb1d-e743926221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bb522-22da-42cc-bb1d-e74392622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B2FDE1-646D-43E2-9FE7-6BF188B91BC8}">
  <ds:schemaRef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79abb522-22da-42cc-bb1d-e743926221df"/>
    <ds:schemaRef ds:uri="http://purl.org/dc/terms/"/>
  </ds:schemaRefs>
</ds:datastoreItem>
</file>

<file path=customXml/itemProps2.xml><?xml version="1.0" encoding="utf-8"?>
<ds:datastoreItem xmlns:ds="http://schemas.openxmlformats.org/officeDocument/2006/customXml" ds:itemID="{522CAE85-5A57-4D44-B39A-B53A0472F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bb522-22da-42cc-bb1d-e74392622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C5E039-487C-4221-9677-DEDE06B9BA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 Standard Template 16 9</Template>
  <TotalTime>13257</TotalTime>
  <Words>1073</Words>
  <Application>Microsoft Office PowerPoint</Application>
  <PresentationFormat>Widescreen</PresentationFormat>
  <Paragraphs>167</Paragraphs>
  <Slides>17</Slides>
  <Notes>9</Notes>
  <HiddenSlides>2</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Verdana</vt:lpstr>
      <vt:lpstr>Wingdings</vt:lpstr>
      <vt:lpstr>SU Eng Standard 4 3 Powerpoint Template</vt:lpstr>
      <vt:lpstr>SU Light Olive</vt:lpstr>
      <vt:lpstr>SU Dark Flame</vt:lpstr>
      <vt:lpstr>SU Dark Branch</vt:lpstr>
      <vt:lpstr>Disentangling the multigenerational transmissions of socioeconomic disadvantages and mental health problems by gender and across lineages:  Findings from the Stockholm Birth Cohort Multigenerational Study </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Stockholms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conditions and mental health： A multigenerational perspective</dc:title>
  <dc:creator>Baojing Li</dc:creator>
  <dc:description>ver 1.9.2 Learningpoint 2021</dc:description>
  <cp:lastModifiedBy>Baojing Li</cp:lastModifiedBy>
  <cp:revision>44</cp:revision>
  <dcterms:created xsi:type="dcterms:W3CDTF">2022-02-03T08:56:32Z</dcterms:created>
  <dcterms:modified xsi:type="dcterms:W3CDTF">2022-11-07T15:00:35Z</dcterms:modified>
  <cp:version>1.9.2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0x010100F1D56D06BDEF35489EEA81276C2EBBCF</vt:lpwstr>
  </property>
</Properties>
</file>