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88" r:id="rId2"/>
    <p:sldId id="405" r:id="rId3"/>
    <p:sldId id="257" r:id="rId4"/>
    <p:sldId id="409" r:id="rId5"/>
    <p:sldId id="406" r:id="rId6"/>
    <p:sldId id="407" r:id="rId7"/>
    <p:sldId id="408" r:id="rId8"/>
    <p:sldId id="264" r:id="rId9"/>
    <p:sldId id="410" r:id="rId10"/>
    <p:sldId id="411" r:id="rId11"/>
    <p:sldId id="269" r:id="rId12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12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69" d="100"/>
          <a:sy n="169" d="100"/>
        </p:scale>
        <p:origin x="-1440" y="5676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77552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r>
              <a:rPr lang="en-US" dirty="0"/>
              <a:t>Advanced methods and ethics</a:t>
            </a:r>
          </a:p>
          <a:p>
            <a:r>
              <a:rPr lang="sv-SE"/>
              <a:t>December 3</a:t>
            </a:r>
            <a:r>
              <a:rPr lang="sv-SE" baseline="30000"/>
              <a:t>rd</a:t>
            </a:r>
            <a:r>
              <a:rPr lang="sv-SE"/>
              <a:t> – January 15</a:t>
            </a:r>
            <a:r>
              <a:rPr lang="sv-SE" baseline="30000"/>
              <a:t>th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r>
              <a:rPr lang="sv-SE"/>
              <a:t>Eric Poortvliet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2"/>
            <a:ext cx="2889938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D680563-7E22-4CA7-86BF-419EE02924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24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28E2BFBF-F0CA-4F4C-9DAA-D491A4B8799F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1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2"/>
            <a:ext cx="2889938" cy="49641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3F9A6DA3-B381-47F3-954A-4B6ED3D391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93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435C3D-F8CF-48FB-BFB1-E14938E9DB02}" type="slidenum">
              <a:rPr kumimoji="0" lang="sv-SE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altLang="sv-S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05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KI-Logo_rgb_platta.tif                                         001030A5Macintosh HD                   BBA748F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222" r="1683" b="2245"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676400"/>
            <a:ext cx="7772400" cy="1143000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altLang="sv-SE" noProof="0" dirty="0" err="1"/>
              <a:t>Click</a:t>
            </a:r>
            <a:r>
              <a:rPr lang="sv-SE" altLang="sv-SE" noProof="0" dirty="0"/>
              <a:t> to </a:t>
            </a:r>
            <a:r>
              <a:rPr lang="sv-SE" altLang="sv-SE" noProof="0" dirty="0" err="1"/>
              <a:t>write</a:t>
            </a:r>
            <a:r>
              <a:rPr lang="sv-SE" altLang="sv-SE" noProof="0" dirty="0"/>
              <a:t> </a:t>
            </a:r>
            <a:r>
              <a:rPr lang="sv-SE" altLang="sv-SE" noProof="0" dirty="0" err="1"/>
              <a:t>headline</a:t>
            </a:r>
            <a:r>
              <a:rPr lang="sv-SE" altLang="sv-SE" noProof="0" dirty="0"/>
              <a:t> 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2743200"/>
            <a:ext cx="6400800" cy="1752600"/>
          </a:xfrm>
        </p:spPr>
        <p:txBody>
          <a:bodyPr/>
          <a:lstStyle>
            <a:lvl1pPr marL="0" indent="0">
              <a:buFont typeface="Wingdings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altLang="sv-SE" noProof="0" dirty="0" err="1"/>
              <a:t>Click</a:t>
            </a:r>
            <a:r>
              <a:rPr lang="sv-SE" altLang="sv-SE" noProof="0" dirty="0"/>
              <a:t> here to </a:t>
            </a:r>
            <a:r>
              <a:rPr lang="sv-SE" altLang="sv-SE" noProof="0" dirty="0" err="1"/>
              <a:t>write</a:t>
            </a:r>
            <a:r>
              <a:rPr lang="sv-SE" altLang="sv-SE" noProof="0" dirty="0"/>
              <a:t> </a:t>
            </a:r>
            <a:r>
              <a:rPr lang="sv-SE" altLang="sv-SE" noProof="0" dirty="0" err="1"/>
              <a:t>subtitle</a:t>
            </a:r>
            <a:r>
              <a:rPr lang="sv-SE" altLang="sv-SE" noProof="0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9577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4382A8-A0D3-4B03-B514-3DB37653AD5D}" type="datetime1">
              <a:rPr lang="en-GB" altLang="sv-SE" smtClean="0"/>
              <a:t>07/11/2022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Name Surname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1A02F-5912-4FB2-BFAD-8C7D968E66D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5379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369050" y="1054100"/>
            <a:ext cx="1943100" cy="51816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539750" y="1054100"/>
            <a:ext cx="5676900" cy="51816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392906-EEC7-47DD-AD72-C46313E83670}" type="datetime1">
              <a:rPr lang="en-GB" altLang="sv-SE" smtClean="0"/>
              <a:t>07/11/2022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Name Surname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8E5A8-4F9A-480D-B720-321380784FD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2069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write</a:t>
            </a:r>
            <a:r>
              <a:rPr lang="sv-SE" dirty="0"/>
              <a:t> </a:t>
            </a:r>
            <a:r>
              <a:rPr lang="sv-SE" dirty="0" err="1"/>
              <a:t>title</a:t>
            </a:r>
            <a:r>
              <a:rPr lang="sv-SE" dirty="0"/>
              <a:t> here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write</a:t>
            </a:r>
            <a:r>
              <a:rPr lang="sv-SE" dirty="0"/>
              <a:t> text here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01575F-2C69-43AE-AB63-33E346A31F78}" type="datetime1">
              <a:rPr lang="en-GB" altLang="sv-SE" smtClean="0"/>
              <a:t>07/11/2022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Name Surname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16781-C84B-4367-9A6D-B2411A583AD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6273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4891A-10A4-4C5F-9AEA-258710330C97}" type="datetime1">
              <a:rPr lang="en-GB" altLang="sv-SE" smtClean="0"/>
              <a:t>07/11/2022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Name Surname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9B8AF-474D-4DE2-8CDE-1228DCBA26F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896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39750" y="21209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02150" y="21209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000670-5E47-4D00-9076-A45AE565ECC8}" type="datetime1">
              <a:rPr lang="en-GB" altLang="sv-SE" smtClean="0"/>
              <a:t>07/11/2022</a:t>
            </a:fld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Name Surname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D8861-44AF-4BF8-84BA-760C8EEFFED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6541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16F1CC-AC2F-4CA7-8F2B-A3E6EAAD8710}" type="datetime1">
              <a:rPr lang="en-GB" altLang="sv-SE" smtClean="0"/>
              <a:t>07/11/2022</a:t>
            </a:fld>
            <a:endParaRPr lang="sv-SE" alt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Name Surname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C53A5-8648-43E2-8538-BBDF3C29AE6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1107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A69AAE-0C84-418C-902C-B32820B24CD2}" type="datetime1">
              <a:rPr lang="en-GB" altLang="sv-SE" smtClean="0"/>
              <a:t>07/11/2022</a:t>
            </a:fld>
            <a:endParaRPr lang="sv-SE" alt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Name Surname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327B5-809C-4F39-AF94-CC07A9797AB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115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FFEAA-2321-4A99-981A-4136A627D0E0}" type="datetime1">
              <a:rPr lang="en-GB" altLang="sv-SE" smtClean="0"/>
              <a:t>07/11/2022</a:t>
            </a:fld>
            <a:endParaRPr lang="sv-SE" alt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Name Surname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0077F-2615-4CC1-AFD1-9519B49BCDD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1302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B4A2F5-8CA5-429F-AAE9-4C76144224DE}" type="datetime1">
              <a:rPr lang="en-GB" altLang="sv-SE" smtClean="0"/>
              <a:t>07/11/2022</a:t>
            </a:fld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Name Surname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702EB-2FAC-4FA8-A9B3-16376C2C5C4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0757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7F5DBB-EFB0-4832-8AFE-9CEB48922D75}" type="datetime1">
              <a:rPr lang="en-GB" altLang="sv-SE" smtClean="0"/>
              <a:t>07/11/2022</a:t>
            </a:fld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Name Surname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1EBCE-F8C0-43B4-8487-FBAE6F38F34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3565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KI-Logo_rgb.tif                                                001030A5Macintosh HD                   BBA748FD: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182563"/>
            <a:ext cx="1727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0541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1209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fld id="{B4E51A9D-283D-4BE6-B9A3-6B9A8F3FA328}" type="datetime1">
              <a:rPr lang="en-GB" altLang="sv-SE" smtClean="0"/>
              <a:t>07/11/2022</a:t>
            </a:fld>
            <a:endParaRPr lang="sv-SE" alt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770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sv-SE" altLang="sv-SE"/>
              <a:t>Name Surname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2"/>
                </a:solidFill>
                <a:latin typeface="+mn-lt"/>
              </a:defRPr>
            </a:lvl1pPr>
          </a:lstStyle>
          <a:p>
            <a:fld id="{D0F7A963-56A3-4D46-A584-40A3011591D7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207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à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1600">
          <a:solidFill>
            <a:schemeClr val="accent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à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44624" y="296652"/>
            <a:ext cx="8174084" cy="1260140"/>
          </a:xfrm>
        </p:spPr>
        <p:txBody>
          <a:bodyPr anchor="ctr"/>
          <a:lstStyle/>
          <a:p>
            <a:pPr algn="ctr"/>
            <a:br>
              <a:rPr lang="en-GB" dirty="0"/>
            </a:br>
            <a:endParaRPr lang="sv-SE" altLang="sv-SE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258" y="1988840"/>
            <a:ext cx="8288206" cy="446449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sz="2800" dirty="0"/>
              <a:t>Do football players have an increased risk of neurodegenerative disease and psychiatric disorders? a nationwide register-based cohort study</a:t>
            </a:r>
          </a:p>
          <a:p>
            <a:endParaRPr lang="sv" sz="2000" b="1" dirty="0"/>
          </a:p>
          <a:p>
            <a:r>
              <a:rPr lang="sv" b="1" u="sng" dirty="0"/>
              <a:t>Manzur Kader</a:t>
            </a:r>
            <a:r>
              <a:rPr lang="sv" dirty="0"/>
              <a:t>, Björn Pasternak, Henrik Svanström, Carl-Emil Lim, Martin Neovius, Magnus Forssblad</a:t>
            </a:r>
            <a:r>
              <a:rPr lang="sv" baseline="30000" dirty="0"/>
              <a:t>,</a:t>
            </a:r>
            <a:r>
              <a:rPr lang="sv" dirty="0"/>
              <a:t> Jonas F Ludvigsson, Peter Ueda</a:t>
            </a:r>
            <a:endParaRPr lang="sv" baseline="30000" dirty="0"/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endParaRPr lang="en-SE" dirty="0"/>
          </a:p>
          <a:p>
            <a:r>
              <a:rPr lang="sv-SE" sz="1600" dirty="0" err="1"/>
              <a:t>Department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Medicine,</a:t>
            </a:r>
            <a:r>
              <a:rPr lang="en-GB" sz="1600" dirty="0"/>
              <a:t> Clinical Epidemiology </a:t>
            </a:r>
            <a:r>
              <a:rPr lang="en-GB" sz="1600" dirty="0" err="1"/>
              <a:t>devision</a:t>
            </a:r>
            <a:r>
              <a:rPr lang="en-GB" sz="1600" dirty="0"/>
              <a:t>,  Karolinska </a:t>
            </a:r>
            <a:r>
              <a:rPr lang="en-GB" sz="1600" dirty="0" err="1"/>
              <a:t>Institutet</a:t>
            </a:r>
            <a:r>
              <a:rPr lang="en-GB" sz="1600" dirty="0"/>
              <a:t>, Stockholm, Sweden</a:t>
            </a:r>
            <a:endParaRPr lang="sv-SE" sz="1600" b="1" dirty="0"/>
          </a:p>
          <a:p>
            <a:endParaRPr lang="sv-SE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99B876-BDAF-456B-8508-8FF6C7047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58" y="476673"/>
            <a:ext cx="5387508" cy="7920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634882" cy="432048"/>
          </a:xfrm>
        </p:spPr>
        <p:txBody>
          <a:bodyPr/>
          <a:lstStyle/>
          <a:p>
            <a:r>
              <a:rPr lang="sv-SE" dirty="0" err="1"/>
              <a:t>Discussion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575F-2C69-43AE-AB63-33E346A31F78}" type="datetime1">
              <a:rPr lang="en-GB" altLang="sv-SE" smtClean="0"/>
              <a:t>07/11/2022</a:t>
            </a:fld>
            <a:endParaRPr lang="sv-SE" alt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 dirty="0"/>
              <a:t>Manzur Kader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781-C84B-4367-9A6D-B2411A583ADE}" type="slidenum">
              <a:rPr lang="sv-SE" altLang="sv-SE" smtClean="0"/>
              <a:pPr/>
              <a:t>10</a:t>
            </a:fld>
            <a:endParaRPr lang="sv-SE" altLang="sv-SE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484785"/>
            <a:ext cx="8363272" cy="52208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GB" sz="1800" dirty="0"/>
              <a:t>Results are in line with previous studies from Scotland (5, 6),</a:t>
            </a:r>
          </a:p>
          <a:p>
            <a:pPr>
              <a:buFontTx/>
              <a:buChar char="-"/>
            </a:pPr>
            <a:r>
              <a:rPr lang="en-GB" sz="1800" dirty="0"/>
              <a:t>higher risk of neurodegenerative and a lower risk of psychiatric disorders  among football players vs the population</a:t>
            </a:r>
          </a:p>
          <a:p>
            <a:pPr>
              <a:buFontTx/>
              <a:buChar char="-"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Limitations: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 Included male elite football players, thus the generalizability of our findings to female elite players and to amateur and youth players (male and female) is uncertain. </a:t>
            </a:r>
            <a:br>
              <a:rPr lang="en-GB" sz="1800" dirty="0"/>
            </a:br>
            <a:endParaRPr lang="en-GB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Lacking data on precise exposure, e.g., no of head injuries,  headings</a:t>
            </a:r>
            <a:br>
              <a:rPr lang="en-GB" sz="1800" dirty="0"/>
            </a:br>
            <a:endParaRPr lang="en-GB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Lacking data on family history of neurodegenerative and Psychiatric disorders which may have differed between football players and controls. </a:t>
            </a:r>
            <a:br>
              <a:rPr lang="en-GB" sz="1800" dirty="0"/>
            </a:br>
            <a:endParaRPr lang="en-GB" sz="1800" dirty="0"/>
          </a:p>
          <a:p>
            <a:pPr marL="0" indent="0">
              <a:buNone/>
            </a:pPr>
            <a:r>
              <a:rPr lang="en-GB" sz="1200" dirty="0"/>
              <a:t>5. Mackay el.al,  New England Journal of Medicine 2019; 381: 1801–8.</a:t>
            </a:r>
          </a:p>
          <a:p>
            <a:pPr marL="0" indent="0">
              <a:buNone/>
            </a:pPr>
            <a:r>
              <a:rPr lang="en-GB" sz="1200" dirty="0"/>
              <a:t>6. Russell et al. J </a:t>
            </a:r>
            <a:r>
              <a:rPr lang="en-GB" sz="1200" dirty="0" err="1"/>
              <a:t>Neurol</a:t>
            </a:r>
            <a:r>
              <a:rPr lang="en-GB" sz="1200" dirty="0"/>
              <a:t> </a:t>
            </a:r>
            <a:r>
              <a:rPr lang="en-GB" sz="1200" dirty="0" err="1"/>
              <a:t>Neurosurg</a:t>
            </a:r>
            <a:r>
              <a:rPr lang="en-GB" sz="1200" dirty="0"/>
              <a:t> Psychiatry. 2020;91(12):1256-60.</a:t>
            </a:r>
            <a:endParaRPr lang="en-SE" sz="1200" dirty="0"/>
          </a:p>
          <a:p>
            <a:pPr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2195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488" y="476672"/>
            <a:ext cx="7772400" cy="981138"/>
          </a:xfrm>
        </p:spPr>
        <p:txBody>
          <a:bodyPr/>
          <a:lstStyle/>
          <a:p>
            <a:r>
              <a:rPr lang="sv-SE" dirty="0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575F-2C69-43AE-AB63-33E346A31F78}" type="datetime1">
              <a:rPr lang="en-GB" altLang="sv-SE" smtClean="0"/>
              <a:t>07/11/2022</a:t>
            </a:fld>
            <a:endParaRPr lang="sv-SE" alt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 dirty="0"/>
              <a:t>Manzur Kader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781-C84B-4367-9A6D-B2411A583ADE}" type="slidenum">
              <a:rPr lang="sv-SE" altLang="sv-SE" smtClean="0"/>
              <a:pPr/>
              <a:t>11</a:t>
            </a:fld>
            <a:endParaRPr lang="sv-SE" altLang="sv-SE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>
          <a:xfrm>
            <a:off x="443488" y="1268760"/>
            <a:ext cx="8232968" cy="4752528"/>
          </a:xfrm>
          <a:prstGeom prst="roundRect">
            <a:avLst/>
          </a:prstGeom>
          <a:solidFill>
            <a:srgbClr val="ADCAB8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04875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2"/>
                </a:solidFill>
              </a:rPr>
              <a:t>Using register-based nationwide data, our findings show that, compared with general population control, football players in the Swedish top division have an increased risk of neurodegenerative disease and a lower risk of depression or use of antidepressants and alcohol-related disorders</a:t>
            </a:r>
          </a:p>
          <a:p>
            <a:pPr marL="0" indent="0" defTabSz="904875">
              <a:lnSpc>
                <a:spcPct val="150000"/>
              </a:lnSpc>
              <a:spcAft>
                <a:spcPts val="600"/>
              </a:spcAft>
              <a:buNone/>
            </a:pPr>
            <a:endParaRPr lang="en-GB" dirty="0">
              <a:solidFill>
                <a:schemeClr val="tx2"/>
              </a:solidFill>
            </a:endParaRPr>
          </a:p>
          <a:p>
            <a:pPr defTabSz="904875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2"/>
                </a:solidFill>
              </a:rPr>
              <a:t> Further studies should include elite female footballers, and amateur, youth footballers (male and female)</a:t>
            </a:r>
          </a:p>
          <a:p>
            <a:pPr defTabSz="904875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kumimoji="0" lang="sv-SE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95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F0026F-B0E6-4AB3-8B50-A3AB5C8D6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FEAA-2321-4A99-981A-4136A627D0E0}" type="datetime1">
              <a:rPr lang="en-GB" altLang="sv-SE" smtClean="0"/>
              <a:t>07/11/2022</a:t>
            </a:fld>
            <a:endParaRPr lang="sv-SE" alt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01E2F5-5EC9-421B-B702-DC1E270C7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/>
              <a:t>Name Surname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F1009-261D-4D08-8569-C2AF9C99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077F-2615-4CC1-AFD1-9519B49BCDD4}" type="slidenum">
              <a:rPr lang="sv-SE" altLang="sv-SE" smtClean="0"/>
              <a:pPr/>
              <a:t>2</a:t>
            </a:fld>
            <a:endParaRPr lang="sv-SE" altLang="sv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40840F-FF73-4DF9-933A-A2ACD3509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B118-D2D5-4876-A4E0-176D6D6A3BB2}" type="datetime1">
              <a:rPr lang="en-GB" altLang="sv-SE" smtClean="0"/>
              <a:t>07/11/2022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 dirty="0"/>
              <a:t>Manzur Kader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C569-2499-4464-9EF8-EB7F06536D01}" type="slidenum">
              <a:rPr lang="sv-SE" altLang="sv-SE"/>
              <a:pPr/>
              <a:t>3</a:t>
            </a:fld>
            <a:endParaRPr lang="sv-SE" altLang="sv-SE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6894116" cy="1056921"/>
          </a:xfrm>
          <a:solidFill>
            <a:schemeClr val="bg1"/>
          </a:solidFill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Chronic traumatic encephalopathy (CTE) in contact sports  </a:t>
            </a:r>
            <a:endParaRPr lang="sv-SE" altLang="sv-SE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086" y="1772816"/>
            <a:ext cx="7772400" cy="4606900"/>
          </a:xfrm>
        </p:spPr>
        <p:txBody>
          <a:bodyPr/>
          <a:lstStyle/>
          <a:p>
            <a:r>
              <a:rPr lang="en-GB" altLang="sv-SE" sz="2400" dirty="0"/>
              <a:t>To date, CTE has been reported in a range of contact sports, mainly in American football </a:t>
            </a:r>
          </a:p>
          <a:p>
            <a:pPr marL="0" indent="0">
              <a:buNone/>
            </a:pPr>
            <a:r>
              <a:rPr lang="en-GB" altLang="sv-SE" dirty="0"/>
              <a:t>- </a:t>
            </a:r>
            <a:r>
              <a:rPr lang="en-GB" altLang="sv-SE" sz="1800" dirty="0"/>
              <a:t>subjected to repetitive brain trauma, including concussive and </a:t>
            </a:r>
            <a:r>
              <a:rPr lang="en-GB" altLang="sv-SE" sz="1800" dirty="0" err="1"/>
              <a:t>subconcussive</a:t>
            </a:r>
            <a:r>
              <a:rPr lang="en-GB" altLang="sv-SE" sz="1800" dirty="0"/>
              <a:t> injuries, supported by autopsy studies.</a:t>
            </a:r>
          </a:p>
          <a:p>
            <a:endParaRPr lang="en-GB" altLang="sv-SE" dirty="0"/>
          </a:p>
          <a:p>
            <a:r>
              <a:rPr lang="en-GB" altLang="sv-SE" sz="2400" b="1" dirty="0"/>
              <a:t>In football, </a:t>
            </a:r>
            <a:r>
              <a:rPr lang="en-GB" altLang="sv-SE" sz="2400" dirty="0">
                <a:highlight>
                  <a:srgbClr val="FFFF00"/>
                </a:highlight>
              </a:rPr>
              <a:t>repetitive minor head injuries though heading </a:t>
            </a:r>
            <a:r>
              <a:rPr lang="en-GB" altLang="sv-SE" sz="2400" dirty="0"/>
              <a:t>the ball and concussions from collisions with other players or the environment are quite common</a:t>
            </a:r>
          </a:p>
          <a:p>
            <a:endParaRPr lang="en-GB" altLang="sv-SE" dirty="0"/>
          </a:p>
          <a:p>
            <a:r>
              <a:rPr lang="en-GB" altLang="sv-SE" sz="2400" dirty="0"/>
              <a:t>Therefor, </a:t>
            </a:r>
            <a:r>
              <a:rPr lang="en-GB" altLang="sv-SE" sz="2400" b="1" dirty="0"/>
              <a:t>heading of the ball</a:t>
            </a:r>
            <a:r>
              <a:rPr lang="en-GB" altLang="sv-SE" sz="2400" dirty="0"/>
              <a:t> has been subject to much attention</a:t>
            </a:r>
            <a:endParaRPr lang="en-US" altLang="sv-SE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B118-D2D5-4876-A4E0-176D6D6A3BB2}" type="datetime1">
              <a:rPr lang="en-GB" altLang="sv-SE" smtClean="0"/>
              <a:t>07/11/2022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 dirty="0"/>
              <a:t>Manzur Kader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C569-2499-4464-9EF8-EB7F06536D01}" type="slidenum">
              <a:rPr lang="sv-SE" altLang="sv-SE"/>
              <a:pPr/>
              <a:t>4</a:t>
            </a:fld>
            <a:endParaRPr lang="sv-SE" altLang="sv-SE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6696744" cy="80790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en-GB" dirty="0"/>
              <a:t>CTE and health outcomes</a:t>
            </a:r>
            <a:br>
              <a:rPr lang="en-GB" dirty="0"/>
            </a:br>
            <a:endParaRPr lang="sv-SE" altLang="sv-SE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363272" cy="5560430"/>
          </a:xfrm>
        </p:spPr>
        <p:txBody>
          <a:bodyPr/>
          <a:lstStyle/>
          <a:p>
            <a:pPr marL="0" indent="0">
              <a:buNone/>
            </a:pPr>
            <a:endParaRPr lang="en-GB" altLang="sv-SE" dirty="0"/>
          </a:p>
          <a:p>
            <a:r>
              <a:rPr lang="en-GB" altLang="sv-SE" dirty="0"/>
              <a:t>The CTE has been suggested to be associated with </a:t>
            </a:r>
            <a:r>
              <a:rPr lang="en-GB" altLang="sv-SE" b="1" dirty="0"/>
              <a:t>Psychiatric disorders</a:t>
            </a:r>
            <a:r>
              <a:rPr lang="en-GB" altLang="sv-SE" dirty="0"/>
              <a:t>, including depression, impulsivity, mood swings, and suicide, and increased susceptibility to alcohol-related disorders, and</a:t>
            </a:r>
          </a:p>
          <a:p>
            <a:pPr marL="0" indent="0">
              <a:buNone/>
            </a:pPr>
            <a:r>
              <a:rPr lang="en-GB" altLang="sv-SE" dirty="0"/>
              <a:t> </a:t>
            </a:r>
          </a:p>
          <a:p>
            <a:r>
              <a:rPr lang="en-GB" altLang="sv-SE" dirty="0"/>
              <a:t>later to diagnoses of </a:t>
            </a:r>
            <a:r>
              <a:rPr lang="en-GB" altLang="sv-SE" b="1" dirty="0"/>
              <a:t>neurodegenerative diseases, </a:t>
            </a:r>
            <a:r>
              <a:rPr lang="en-GB" altLang="sv-SE" dirty="0"/>
              <a:t>including Alzheimer’s disease and Parkinson’s disease (1, 2). </a:t>
            </a:r>
          </a:p>
          <a:p>
            <a:pPr marL="0" indent="0">
              <a:buNone/>
            </a:pPr>
            <a:endParaRPr lang="en-GB" altLang="sv-SE" dirty="0"/>
          </a:p>
          <a:p>
            <a:r>
              <a:rPr lang="en-GB" altLang="sv-SE" dirty="0"/>
              <a:t>Received greater attention among American footballers in recent years (3, 4)</a:t>
            </a:r>
            <a:br>
              <a:rPr lang="en-GB" altLang="sv-SE" dirty="0"/>
            </a:br>
            <a:r>
              <a:rPr lang="en-GB" altLang="sv-SE" dirty="0"/>
              <a:t> </a:t>
            </a:r>
          </a:p>
          <a:p>
            <a:r>
              <a:rPr lang="en-GB" altLang="sv-SE" dirty="0"/>
              <a:t>However, in football players- inconclusive and conflicting results with various methodological shortcomings </a:t>
            </a:r>
            <a:br>
              <a:rPr lang="en-GB" altLang="sv-SE" dirty="0"/>
            </a:br>
            <a:endParaRPr lang="en-GB" altLang="sv-SE" sz="1000" dirty="0"/>
          </a:p>
          <a:p>
            <a:pPr marL="228600" indent="-228600">
              <a:buAutoNum type="arabicPeriod"/>
            </a:pPr>
            <a:r>
              <a:rPr lang="da-DK" altLang="sv-SE" sz="1000" dirty="0"/>
              <a:t>Stern et al Neurology. 2013;81(13):1122-9.</a:t>
            </a:r>
          </a:p>
          <a:p>
            <a:pPr marL="228600" indent="-228600">
              <a:buAutoNum type="arabicPeriod"/>
            </a:pPr>
            <a:r>
              <a:rPr lang="da-DK" altLang="sv-SE" sz="1000" dirty="0"/>
              <a:t>McKee et al. Acta Neuropathol. 2014;127(1):29-51.</a:t>
            </a:r>
          </a:p>
          <a:p>
            <a:pPr marL="228600" indent="-228600">
              <a:buAutoNum type="arabicPeriod"/>
            </a:pPr>
            <a:r>
              <a:rPr lang="da-DK" altLang="sv-SE" sz="1000" dirty="0"/>
              <a:t>Morales et al. Scand J Med Sci Sports. 2021;31(12):2241-8.</a:t>
            </a:r>
          </a:p>
          <a:p>
            <a:pPr marL="228600" indent="-228600">
              <a:buAutoNum type="arabicPeriod"/>
            </a:pPr>
            <a:r>
              <a:rPr lang="da-DK" altLang="sv-SE" sz="1000" dirty="0"/>
              <a:t>Rice et al. Sports Med. 2018;48(2):447-65.</a:t>
            </a:r>
          </a:p>
          <a:p>
            <a:endParaRPr lang="en-GB" altLang="sv-SE" dirty="0"/>
          </a:p>
          <a:p>
            <a:endParaRPr lang="en-GB" altLang="sv-SE" dirty="0"/>
          </a:p>
        </p:txBody>
      </p:sp>
    </p:spTree>
    <p:extLst>
      <p:ext uri="{BB962C8B-B14F-4D97-AF65-F5344CB8AC3E}">
        <p14:creationId xmlns:p14="http://schemas.microsoft.com/office/powerpoint/2010/main" val="2938611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F0026F-B0E6-4AB3-8B50-A3AB5C8D6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FEAA-2321-4A99-981A-4136A627D0E0}" type="datetime1">
              <a:rPr lang="en-GB" altLang="sv-SE" smtClean="0"/>
              <a:t>07/11/2022</a:t>
            </a:fld>
            <a:endParaRPr lang="sv-SE" alt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01E2F5-5EC9-421B-B702-DC1E270C7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/>
              <a:t>Name Surname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F1009-261D-4D08-8569-C2AF9C99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077F-2615-4CC1-AFD1-9519B49BCDD4}" type="slidenum">
              <a:rPr lang="sv-SE" altLang="sv-SE" smtClean="0"/>
              <a:pPr/>
              <a:t>5</a:t>
            </a:fld>
            <a:endParaRPr lang="sv-SE" altLang="sv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A32367-9AF6-47C8-A86C-71881DBB8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80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F0026F-B0E6-4AB3-8B50-A3AB5C8D6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FEAA-2321-4A99-981A-4136A627D0E0}" type="datetime1">
              <a:rPr lang="en-GB" altLang="sv-SE" smtClean="0"/>
              <a:t>07/11/2022</a:t>
            </a:fld>
            <a:endParaRPr lang="sv-SE" alt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01E2F5-5EC9-421B-B702-DC1E270C7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 dirty="0"/>
              <a:t>Manzur Kader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F1009-261D-4D08-8569-C2AF9C99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0077F-2615-4CC1-AFD1-9519B49BCDD4}" type="slidenum">
              <a:rPr lang="sv-SE" altLang="sv-SE" smtClean="0"/>
              <a:pPr/>
              <a:t>6</a:t>
            </a:fld>
            <a:endParaRPr lang="sv-SE" alt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DDF642-7ECA-42DF-8229-7197358DE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64488" cy="64449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013525-6220-4559-BB40-D2700CA46B88}"/>
              </a:ext>
            </a:extLst>
          </p:cNvPr>
          <p:cNvSpPr txBox="1"/>
          <p:nvPr/>
        </p:nvSpPr>
        <p:spPr>
          <a:xfrm>
            <a:off x="4573634" y="406980"/>
            <a:ext cx="4390854" cy="46782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dirty="0">
              <a:highlight>
                <a:srgbClr val="800000"/>
              </a:highlight>
            </a:endParaRPr>
          </a:p>
          <a:p>
            <a:r>
              <a:rPr lang="en-GB" sz="2000" dirty="0">
                <a:highlight>
                  <a:srgbClr val="800000"/>
                </a:highlight>
              </a:rPr>
              <a:t>In fact, some of the finest players in history, have suffered from alcohol abuse during and after their careers</a:t>
            </a:r>
          </a:p>
          <a:p>
            <a:endParaRPr lang="en-GB" sz="2000" dirty="0">
              <a:highlight>
                <a:srgbClr val="000080"/>
              </a:highlight>
            </a:endParaRPr>
          </a:p>
          <a:p>
            <a:r>
              <a:rPr lang="en-GB" sz="2000" b="1" dirty="0" err="1">
                <a:highlight>
                  <a:srgbClr val="000080"/>
                </a:highlight>
              </a:rPr>
              <a:t>Guiseppe</a:t>
            </a:r>
            <a:r>
              <a:rPr lang="en-GB" sz="2000" b="1" dirty="0">
                <a:highlight>
                  <a:srgbClr val="000080"/>
                </a:highlight>
              </a:rPr>
              <a:t> </a:t>
            </a:r>
            <a:r>
              <a:rPr lang="en-GB" sz="2000" b="1" dirty="0" err="1">
                <a:highlight>
                  <a:srgbClr val="000080"/>
                </a:highlight>
              </a:rPr>
              <a:t>Meazza</a:t>
            </a:r>
            <a:r>
              <a:rPr lang="en-GB" sz="2000" b="1" dirty="0">
                <a:highlight>
                  <a:srgbClr val="000080"/>
                </a:highlight>
              </a:rPr>
              <a:t>- </a:t>
            </a:r>
            <a:r>
              <a:rPr lang="en-GB" sz="2000" dirty="0">
                <a:highlight>
                  <a:srgbClr val="000080"/>
                </a:highlight>
              </a:rPr>
              <a:t>Inter Milan and the Italian national team</a:t>
            </a:r>
          </a:p>
          <a:p>
            <a:endParaRPr lang="en-GB" sz="2000" dirty="0">
              <a:highlight>
                <a:srgbClr val="000080"/>
              </a:highlight>
            </a:endParaRPr>
          </a:p>
          <a:p>
            <a:r>
              <a:rPr lang="en-GB" sz="2000" b="1" dirty="0">
                <a:highlight>
                  <a:srgbClr val="000080"/>
                </a:highlight>
              </a:rPr>
              <a:t>Ferenc Puskas- </a:t>
            </a:r>
            <a:r>
              <a:rPr lang="en-GB" sz="2000" dirty="0">
                <a:highlight>
                  <a:srgbClr val="000080"/>
                </a:highlight>
              </a:rPr>
              <a:t>led Hungary’s “Wonder Team” </a:t>
            </a:r>
          </a:p>
          <a:p>
            <a:endParaRPr lang="en-GB" sz="2000" dirty="0">
              <a:highlight>
                <a:srgbClr val="000080"/>
              </a:highlight>
            </a:endParaRPr>
          </a:p>
          <a:p>
            <a:r>
              <a:rPr lang="en-GB" sz="2000" b="1" dirty="0" err="1">
                <a:highlight>
                  <a:srgbClr val="000080"/>
                </a:highlight>
              </a:rPr>
              <a:t>Garrincha</a:t>
            </a:r>
            <a:r>
              <a:rPr lang="en-GB" sz="2000" b="1" dirty="0">
                <a:highlight>
                  <a:srgbClr val="000080"/>
                </a:highlight>
              </a:rPr>
              <a:t>-</a:t>
            </a:r>
            <a:r>
              <a:rPr lang="en-GB" sz="2000" dirty="0">
                <a:highlight>
                  <a:srgbClr val="000080"/>
                </a:highlight>
              </a:rPr>
              <a:t> Brazil </a:t>
            </a:r>
          </a:p>
          <a:p>
            <a:endParaRPr lang="en-GB" sz="2000" dirty="0">
              <a:highlight>
                <a:srgbClr val="000080"/>
              </a:highlight>
            </a:endParaRPr>
          </a:p>
          <a:p>
            <a:r>
              <a:rPr lang="en-GB" sz="2000" b="1" dirty="0">
                <a:highlight>
                  <a:srgbClr val="000080"/>
                </a:highlight>
              </a:rPr>
              <a:t>Diego Armando Maradona- </a:t>
            </a:r>
            <a:r>
              <a:rPr lang="en-GB" sz="2000" dirty="0">
                <a:highlight>
                  <a:srgbClr val="000080"/>
                </a:highlight>
              </a:rPr>
              <a:t>Napoli and Argentina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E55BD7-FA3F-43F0-9B81-325A8E934DC0}"/>
              </a:ext>
            </a:extLst>
          </p:cNvPr>
          <p:cNvSpPr/>
          <p:nvPr/>
        </p:nvSpPr>
        <p:spPr>
          <a:xfrm>
            <a:off x="391817" y="4373659"/>
            <a:ext cx="390879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lt1"/>
                </a:solidFill>
                <a:highlight>
                  <a:srgbClr val="800000"/>
                </a:highlight>
              </a:rPr>
              <a:t>The relationship between football and alcohol is a complex </a:t>
            </a:r>
            <a:endParaRPr lang="en-GB" dirty="0">
              <a:highlight>
                <a:srgbClr val="80000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E6C033-066E-457A-BE34-CFF3E8EA3EC7}"/>
              </a:ext>
            </a:extLst>
          </p:cNvPr>
          <p:cNvSpPr txBox="1"/>
          <p:nvPr/>
        </p:nvSpPr>
        <p:spPr>
          <a:xfrm>
            <a:off x="395536" y="5063279"/>
            <a:ext cx="856895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br>
              <a:rPr lang="en-GB" sz="2000" dirty="0">
                <a:solidFill>
                  <a:schemeClr val="lt1"/>
                </a:solidFill>
                <a:highlight>
                  <a:srgbClr val="000080"/>
                </a:highlight>
              </a:rPr>
            </a:br>
            <a:r>
              <a:rPr lang="en-GB" sz="2000" dirty="0">
                <a:solidFill>
                  <a:schemeClr val="lt1"/>
                </a:solidFill>
                <a:highlight>
                  <a:srgbClr val="000080"/>
                </a:highlight>
              </a:rPr>
              <a:t>However, data are anecdotal, lack of epidemiological data on alcohol-related disorders among elite football players </a:t>
            </a:r>
          </a:p>
          <a:p>
            <a:endParaRPr lang="en-SE" sz="2000" dirty="0">
              <a:solidFill>
                <a:schemeClr val="lt1"/>
              </a:solidFill>
              <a:highlight>
                <a:srgbClr val="0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3525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772400" cy="1143000"/>
          </a:xfrm>
        </p:spPr>
        <p:txBody>
          <a:bodyPr/>
          <a:lstStyle/>
          <a:p>
            <a:r>
              <a:rPr lang="sv-SE" dirty="0"/>
              <a:t>Aim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7846640" cy="4968552"/>
          </a:xfr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To assess the risk of neurodegenerative disease and  psychiatric disorders, among football players in the Swedish top division (</a:t>
            </a:r>
            <a:r>
              <a:rPr lang="en-GB" sz="2400" dirty="0" err="1"/>
              <a:t>Allsvenskan</a:t>
            </a:r>
            <a:r>
              <a:rPr lang="en-GB" sz="2400" dirty="0"/>
              <a:t>) as compared with matched controls from the general population.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/>
              <a:t>Specifically, we assessed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dirty="0"/>
              <a:t>A composite of Alzheimer’s disease and other dementias, motor neuron disease, Parkinson’s disease)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dirty="0"/>
              <a:t>Depression or use of antidepressants, and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dirty="0"/>
              <a:t>Alcohol-related disorders</a:t>
            </a:r>
            <a:endParaRPr lang="sv-SE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575F-2C69-43AE-AB63-33E346A31F78}" type="datetime1">
              <a:rPr lang="en-GB" altLang="sv-SE" smtClean="0"/>
              <a:t>07/11/2022</a:t>
            </a:fld>
            <a:endParaRPr lang="sv-SE" alt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 dirty="0"/>
              <a:t>Manzur Kader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781-C84B-4367-9A6D-B2411A583ADE}" type="slidenum">
              <a:rPr lang="sv-SE" altLang="sv-SE" smtClean="0"/>
              <a:pPr/>
              <a:t>7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8516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76672"/>
            <a:ext cx="7772400" cy="504056"/>
          </a:xfrm>
        </p:spPr>
        <p:txBody>
          <a:bodyPr/>
          <a:lstStyle/>
          <a:p>
            <a:r>
              <a:rPr lang="sv-SE" dirty="0" err="1"/>
              <a:t>Methods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575F-2C69-43AE-AB63-33E346A31F78}" type="datetime1">
              <a:rPr lang="en-GB" altLang="sv-SE" smtClean="0"/>
              <a:t>07/11/2022</a:t>
            </a:fld>
            <a:endParaRPr lang="sv-SE" alt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750" y="6393180"/>
            <a:ext cx="4978896" cy="312420"/>
          </a:xfrm>
        </p:spPr>
        <p:txBody>
          <a:bodyPr/>
          <a:lstStyle/>
          <a:p>
            <a:r>
              <a:rPr lang="sv-SE" altLang="sv-SE" dirty="0"/>
              <a:t>Manzur Kader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781-C84B-4367-9A6D-B2411A583ADE}" type="slidenum">
              <a:rPr lang="sv-SE" altLang="sv-SE" smtClean="0"/>
              <a:pPr/>
              <a:t>8</a:t>
            </a:fld>
            <a:endParaRPr lang="sv-SE" altLang="sv-SE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83568" y="1196752"/>
            <a:ext cx="7628582" cy="504056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b="1" dirty="0"/>
              <a:t>Study design</a:t>
            </a:r>
            <a:br>
              <a:rPr lang="en-GB" b="1" dirty="0"/>
            </a:br>
            <a:r>
              <a:rPr lang="en-GB" dirty="0"/>
              <a:t>A nationwide registered-based cohort study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b="1" dirty="0"/>
              <a:t>Population</a:t>
            </a:r>
            <a:endParaRPr lang="en-GB" b="1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/>
              <a:t>6007 male football players </a:t>
            </a:r>
            <a:br>
              <a:rPr lang="en-GB" dirty="0"/>
            </a:br>
            <a:r>
              <a:rPr lang="en-GB" sz="1800" dirty="0"/>
              <a:t>in the Swedish top tier, </a:t>
            </a:r>
            <a:r>
              <a:rPr lang="en-GB" sz="1800" i="1" dirty="0"/>
              <a:t>Allsvenskan.</a:t>
            </a:r>
            <a:r>
              <a:rPr lang="en-GB" sz="1800" dirty="0"/>
              <a:t>1924-2019 and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dirty="0"/>
              <a:t>56168 controls from the general population</a:t>
            </a:r>
            <a:br>
              <a:rPr lang="en-GB" sz="1800" dirty="0"/>
            </a:br>
            <a:r>
              <a:rPr lang="en-GB" sz="1800" dirty="0"/>
              <a:t> matched by sex, age, and region of residence, in a ratio of 1:10</a:t>
            </a:r>
            <a:endParaRPr lang="en-GB" sz="1800" b="1" dirty="0"/>
          </a:p>
          <a:p>
            <a:pPr marL="0" indent="0">
              <a:spcAft>
                <a:spcPts val="600"/>
              </a:spcAft>
              <a:buNone/>
            </a:pPr>
            <a:r>
              <a:rPr lang="en-GB" b="1" dirty="0"/>
              <a:t>Data sources</a:t>
            </a:r>
          </a:p>
          <a:p>
            <a:pPr>
              <a:spcAft>
                <a:spcPts val="600"/>
              </a:spcAft>
            </a:pPr>
            <a:r>
              <a:rPr lang="en-GB" sz="1600" dirty="0" err="1"/>
              <a:t>Allsvenskan</a:t>
            </a:r>
            <a:r>
              <a:rPr lang="en-GB" sz="1600" dirty="0"/>
              <a:t>, </a:t>
            </a:r>
            <a:r>
              <a:rPr lang="en-GB" sz="1400" dirty="0"/>
              <a:t>compiled by the Swedish </a:t>
            </a:r>
            <a:br>
              <a:rPr lang="en-GB" sz="1400" dirty="0"/>
            </a:br>
            <a:r>
              <a:rPr lang="en-GB" sz="1400" dirty="0"/>
              <a:t>Association of Football </a:t>
            </a:r>
            <a:br>
              <a:rPr lang="en-GB" sz="1400" dirty="0"/>
            </a:br>
            <a:r>
              <a:rPr lang="en-GB" sz="1400" dirty="0"/>
              <a:t>Historians and Statisticians 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Patient Register, 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Cause of Death Register, 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Prescribed Drug Register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789040"/>
            <a:ext cx="4226674" cy="229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16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634882" cy="504056"/>
          </a:xfrm>
        </p:spPr>
        <p:txBody>
          <a:bodyPr/>
          <a:lstStyle/>
          <a:p>
            <a:r>
              <a:rPr lang="sv-SE" dirty="0"/>
              <a:t>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575F-2C69-43AE-AB63-33E346A31F78}" type="datetime1">
              <a:rPr lang="en-GB" altLang="sv-SE" smtClean="0"/>
              <a:t>07/11/2022</a:t>
            </a:fld>
            <a:endParaRPr lang="sv-SE" alt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altLang="sv-SE" dirty="0"/>
              <a:t>Manzur Kader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16781-C84B-4367-9A6D-B2411A583ADE}" type="slidenum">
              <a:rPr lang="sv-SE" altLang="sv-SE" smtClean="0"/>
              <a:pPr/>
              <a:t>9</a:t>
            </a:fld>
            <a:endParaRPr lang="sv-SE" altLang="sv-SE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592307"/>
            <a:ext cx="8363272" cy="5113293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A mean follow-up time of 27.6 years (1969-2020)</a:t>
            </a:r>
          </a:p>
          <a:p>
            <a:pPr marL="0" indent="0">
              <a:buNone/>
            </a:pPr>
            <a:br>
              <a:rPr lang="en-US" sz="1600" b="1" dirty="0"/>
            </a:br>
            <a:r>
              <a:rPr lang="en-US" sz="1600" dirty="0"/>
              <a:t>Using </a:t>
            </a:r>
            <a:r>
              <a:rPr lang="en-US" sz="1600" b="1" dirty="0"/>
              <a:t>Cox regression *</a:t>
            </a:r>
            <a:r>
              <a:rPr lang="en-US" sz="1600" dirty="0"/>
              <a:t>, 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H</a:t>
            </a:r>
            <a:r>
              <a:rPr lang="en-SE" b="1" dirty="0" err="1"/>
              <a:t>igher</a:t>
            </a:r>
            <a:r>
              <a:rPr lang="en-SE" b="1" dirty="0"/>
              <a:t> risk of neurodegenerative disease </a:t>
            </a:r>
            <a:endParaRPr lang="en-GB" b="1" dirty="0"/>
          </a:p>
          <a:p>
            <a:pPr marL="0" indent="0">
              <a:buNone/>
            </a:pPr>
            <a:r>
              <a:rPr lang="en-SE" sz="1800" dirty="0"/>
              <a:t>(HR=1.</a:t>
            </a:r>
            <a:r>
              <a:rPr lang="en-GB" sz="1800" dirty="0"/>
              <a:t>46</a:t>
            </a:r>
            <a:r>
              <a:rPr lang="en-SE" sz="1800" dirty="0"/>
              <a:t>, 95% CI=1.33-1.60)</a:t>
            </a:r>
            <a:r>
              <a:rPr lang="en-GB" sz="1800" dirty="0"/>
              <a:t>,</a:t>
            </a:r>
            <a:r>
              <a:rPr lang="en-SE" sz="1800" dirty="0"/>
              <a:t> </a:t>
            </a:r>
            <a:r>
              <a:rPr lang="en-GB" sz="1800" dirty="0"/>
              <a:t>players 537 (9%) and controls 3485 (6%),</a:t>
            </a:r>
          </a:p>
          <a:p>
            <a:pPr marL="0" indent="0">
              <a:buNone/>
            </a:pPr>
            <a:r>
              <a:rPr lang="en-GB" sz="1800" i="1" dirty="0"/>
              <a:t>Higher only for outfield players but not for the goalkeepers, compared to controls</a:t>
            </a:r>
          </a:p>
          <a:p>
            <a:pPr marL="0" indent="0">
              <a:buNone/>
            </a:pPr>
            <a:endParaRPr lang="en-GB" sz="1800" i="1" dirty="0"/>
          </a:p>
          <a:p>
            <a:pPr marL="0" indent="0">
              <a:buNone/>
            </a:pPr>
            <a:r>
              <a:rPr lang="en-GB" b="1" dirty="0"/>
              <a:t>Lower</a:t>
            </a:r>
            <a:r>
              <a:rPr lang="en-SE" b="1" dirty="0"/>
              <a:t> risk of depression or use of antidepressants </a:t>
            </a:r>
            <a:endParaRPr lang="en-GB" b="1" dirty="0"/>
          </a:p>
          <a:p>
            <a:pPr marL="0" indent="0">
              <a:buNone/>
            </a:pPr>
            <a:r>
              <a:rPr lang="en-SE" sz="1800" dirty="0"/>
              <a:t>(HR=0.57, 95% CI=0.51-0.63), </a:t>
            </a:r>
            <a:r>
              <a:rPr lang="en-GB" sz="1800" dirty="0"/>
              <a:t>players 386 (11%) and controls 6296 (20%), and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b="1" dirty="0"/>
              <a:t>Lower</a:t>
            </a:r>
            <a:r>
              <a:rPr lang="en-SE" b="1" dirty="0"/>
              <a:t> risk of alcohol-related disorders </a:t>
            </a:r>
            <a:endParaRPr lang="en-GB" b="1" dirty="0"/>
          </a:p>
          <a:p>
            <a:pPr marL="0" indent="0">
              <a:buNone/>
            </a:pPr>
            <a:r>
              <a:rPr lang="en-SE" sz="1800" dirty="0"/>
              <a:t>(HR=</a:t>
            </a:r>
            <a:r>
              <a:rPr lang="en-GB" sz="1800" dirty="0"/>
              <a:t>0.70</a:t>
            </a:r>
            <a:r>
              <a:rPr lang="en-SE" sz="1800" dirty="0"/>
              <a:t>, 95% CI=0.62-0.80)</a:t>
            </a:r>
            <a:r>
              <a:rPr lang="en-GB" sz="1800" dirty="0"/>
              <a:t>,</a:t>
            </a:r>
            <a:r>
              <a:rPr lang="en-SE" sz="1800" dirty="0"/>
              <a:t> </a:t>
            </a:r>
            <a:r>
              <a:rPr lang="en-GB" sz="1800" dirty="0"/>
              <a:t>players 241 (4%) and controls 3219 (6%)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200" dirty="0"/>
              <a:t>* Analyses were adjusted for the region of residence, place of birth, and calendar time as a time-varying covariate (5-year categories)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7293683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template_ki_plum_EN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70052"/>
      </a:accent1>
      <a:accent2>
        <a:srgbClr val="9FE6E9"/>
      </a:accent2>
      <a:accent3>
        <a:srgbClr val="FFFFFF"/>
      </a:accent3>
      <a:accent4>
        <a:srgbClr val="000000"/>
      </a:accent4>
      <a:accent5>
        <a:srgbClr val="C3AAB3"/>
      </a:accent5>
      <a:accent6>
        <a:srgbClr val="90D0D3"/>
      </a:accent6>
      <a:hlink>
        <a:srgbClr val="D40963"/>
      </a:hlink>
      <a:folHlink>
        <a:srgbClr val="CBCBCB"/>
      </a:folHlink>
    </a:clrScheme>
    <a:fontScheme name="Office-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61B54"/>
        </a:accent1>
        <a:accent2>
          <a:srgbClr val="97D8DA"/>
        </a:accent2>
        <a:accent3>
          <a:srgbClr val="FFFFFF"/>
        </a:accent3>
        <a:accent4>
          <a:srgbClr val="000000"/>
        </a:accent4>
        <a:accent5>
          <a:srgbClr val="BDABB3"/>
        </a:accent5>
        <a:accent6>
          <a:srgbClr val="88C4C5"/>
        </a:accent6>
        <a:hlink>
          <a:srgbClr val="CF0063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19873</TotalTime>
  <Words>865</Words>
  <Application>Microsoft Office PowerPoint</Application>
  <PresentationFormat>On-screen Show (4:3)</PresentationFormat>
  <Paragraphs>113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</vt:lpstr>
      <vt:lpstr>Wingdings</vt:lpstr>
      <vt:lpstr>powerpoint_template_ki_plum_ENG</vt:lpstr>
      <vt:lpstr> </vt:lpstr>
      <vt:lpstr>PowerPoint Presentation</vt:lpstr>
      <vt:lpstr>Chronic traumatic encephalopathy (CTE) in contact sports  </vt:lpstr>
      <vt:lpstr>CTE and health outcomes </vt:lpstr>
      <vt:lpstr>PowerPoint Presentation</vt:lpstr>
      <vt:lpstr>PowerPoint Presentation</vt:lpstr>
      <vt:lpstr>Aim </vt:lpstr>
      <vt:lpstr>Methods</vt:lpstr>
      <vt:lpstr>Results</vt:lpstr>
      <vt:lpstr>Discussion</vt:lpstr>
      <vt:lpstr>Conclusion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Manzur Kader</cp:lastModifiedBy>
  <cp:revision>319</cp:revision>
  <dcterms:created xsi:type="dcterms:W3CDTF">2009-12-01T11:30:05Z</dcterms:created>
  <dcterms:modified xsi:type="dcterms:W3CDTF">2022-11-07T13:13:31Z</dcterms:modified>
</cp:coreProperties>
</file>