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4" r:id="rId1"/>
    <p:sldMasterId id="2147483744" r:id="rId2"/>
    <p:sldMasterId id="2147483752" r:id="rId3"/>
    <p:sldMasterId id="2147483702" r:id="rId4"/>
    <p:sldMasterId id="2147483710" r:id="rId5"/>
    <p:sldMasterId id="2147483694" r:id="rId6"/>
  </p:sldMasterIdLst>
  <p:notesMasterIdLst>
    <p:notesMasterId r:id="rId19"/>
  </p:notesMasterIdLst>
  <p:handoutMasterIdLst>
    <p:handoutMasterId r:id="rId20"/>
  </p:handoutMasterIdLst>
  <p:sldIdLst>
    <p:sldId id="256" r:id="rId7"/>
    <p:sldId id="361" r:id="rId8"/>
    <p:sldId id="362" r:id="rId9"/>
    <p:sldId id="374" r:id="rId10"/>
    <p:sldId id="295" r:id="rId11"/>
    <p:sldId id="373" r:id="rId12"/>
    <p:sldId id="375" r:id="rId13"/>
    <p:sldId id="377" r:id="rId14"/>
    <p:sldId id="378" r:id="rId15"/>
    <p:sldId id="376" r:id="rId16"/>
    <p:sldId id="330" r:id="rId17"/>
    <p:sldId id="334" r:id="rId18"/>
  </p:sldIdLst>
  <p:sldSz cx="9144000" cy="5143500" type="screen16x9"/>
  <p:notesSz cx="9931400" cy="67945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0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40F130-90E6-4A68-9692-80173AF03587}" v="178" dt="2020-05-11T10:46:09.4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60"/>
  </p:normalViewPr>
  <p:slideViewPr>
    <p:cSldViewPr>
      <p:cViewPr varScale="1">
        <p:scale>
          <a:sx n="147" d="100"/>
          <a:sy n="147" d="100"/>
        </p:scale>
        <p:origin x="450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276" y="-90"/>
      </p:cViewPr>
      <p:guideLst>
        <p:guide orient="horz" pos="2140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qian XIA" userId="128607010d76c219" providerId="LiveId" clId="{4440F130-90E6-4A68-9692-80173AF03587}"/>
    <pc:docChg chg="undo custSel modSld sldOrd">
      <pc:chgData name="Weiqian XIA" userId="128607010d76c219" providerId="LiveId" clId="{4440F130-90E6-4A68-9692-80173AF03587}" dt="2020-05-11T10:46:09.552" v="655" actId="27636"/>
      <pc:docMkLst>
        <pc:docMk/>
      </pc:docMkLst>
      <pc:sldChg chg="modSp">
        <pc:chgData name="Weiqian XIA" userId="128607010d76c219" providerId="LiveId" clId="{4440F130-90E6-4A68-9692-80173AF03587}" dt="2020-05-10T22:27:54.276" v="244" actId="2711"/>
        <pc:sldMkLst>
          <pc:docMk/>
          <pc:sldMk cId="199548425" sldId="258"/>
        </pc:sldMkLst>
        <pc:spChg chg="mod">
          <ac:chgData name="Weiqian XIA" userId="128607010d76c219" providerId="LiveId" clId="{4440F130-90E6-4A68-9692-80173AF03587}" dt="2020-05-10T22:27:54.276" v="244" actId="2711"/>
          <ac:spMkLst>
            <pc:docMk/>
            <pc:sldMk cId="199548425" sldId="258"/>
            <ac:spMk id="6" creationId="{00000000-0000-0000-0000-000000000000}"/>
          </ac:spMkLst>
        </pc:spChg>
      </pc:sldChg>
      <pc:sldChg chg="modSp">
        <pc:chgData name="Weiqian XIA" userId="128607010d76c219" providerId="LiveId" clId="{4440F130-90E6-4A68-9692-80173AF03587}" dt="2020-05-11T10:39:26.639" v="508" actId="20577"/>
        <pc:sldMkLst>
          <pc:docMk/>
          <pc:sldMk cId="4185294219" sldId="260"/>
        </pc:sldMkLst>
        <pc:spChg chg="mod">
          <ac:chgData name="Weiqian XIA" userId="128607010d76c219" providerId="LiveId" clId="{4440F130-90E6-4A68-9692-80173AF03587}" dt="2020-05-11T10:39:26.639" v="508" actId="20577"/>
          <ac:spMkLst>
            <pc:docMk/>
            <pc:sldMk cId="4185294219" sldId="260"/>
            <ac:spMk id="6" creationId="{00000000-0000-0000-0000-000000000000}"/>
          </ac:spMkLst>
        </pc:spChg>
      </pc:sldChg>
      <pc:sldChg chg="modSp">
        <pc:chgData name="Weiqian XIA" userId="128607010d76c219" providerId="LiveId" clId="{4440F130-90E6-4A68-9692-80173AF03587}" dt="2020-05-10T20:34:08.660" v="183" actId="20577"/>
        <pc:sldMkLst>
          <pc:docMk/>
          <pc:sldMk cId="3037551245" sldId="262"/>
        </pc:sldMkLst>
        <pc:spChg chg="mod">
          <ac:chgData name="Weiqian XIA" userId="128607010d76c219" providerId="LiveId" clId="{4440F130-90E6-4A68-9692-80173AF03587}" dt="2020-05-10T20:34:08.660" v="183" actId="20577"/>
          <ac:spMkLst>
            <pc:docMk/>
            <pc:sldMk cId="3037551245" sldId="262"/>
            <ac:spMk id="6" creationId="{00000000-0000-0000-0000-000000000000}"/>
          </ac:spMkLst>
        </pc:spChg>
      </pc:sldChg>
      <pc:sldChg chg="modSp">
        <pc:chgData name="Weiqian XIA" userId="128607010d76c219" providerId="LiveId" clId="{4440F130-90E6-4A68-9692-80173AF03587}" dt="2020-05-10T20:35:16.631" v="219" actId="14100"/>
        <pc:sldMkLst>
          <pc:docMk/>
          <pc:sldMk cId="3804379518" sldId="264"/>
        </pc:sldMkLst>
        <pc:spChg chg="mod">
          <ac:chgData name="Weiqian XIA" userId="128607010d76c219" providerId="LiveId" clId="{4440F130-90E6-4A68-9692-80173AF03587}" dt="2020-05-10T20:35:16.631" v="219" actId="14100"/>
          <ac:spMkLst>
            <pc:docMk/>
            <pc:sldMk cId="3804379518" sldId="264"/>
            <ac:spMk id="6" creationId="{00000000-0000-0000-0000-000000000000}"/>
          </ac:spMkLst>
        </pc:spChg>
      </pc:sldChg>
      <pc:sldChg chg="modSp modAnim">
        <pc:chgData name="Weiqian XIA" userId="128607010d76c219" providerId="LiveId" clId="{4440F130-90E6-4A68-9692-80173AF03587}" dt="2020-05-11T10:46:09.552" v="655" actId="27636"/>
        <pc:sldMkLst>
          <pc:docMk/>
          <pc:sldMk cId="1166402352" sldId="266"/>
        </pc:sldMkLst>
        <pc:spChg chg="mod">
          <ac:chgData name="Weiqian XIA" userId="128607010d76c219" providerId="LiveId" clId="{4440F130-90E6-4A68-9692-80173AF03587}" dt="2020-05-11T10:46:09.552" v="655" actId="27636"/>
          <ac:spMkLst>
            <pc:docMk/>
            <pc:sldMk cId="1166402352" sldId="266"/>
            <ac:spMk id="3" creationId="{00000000-0000-0000-0000-000000000000}"/>
          </ac:spMkLst>
        </pc:spChg>
      </pc:sldChg>
      <pc:sldChg chg="ord">
        <pc:chgData name="Weiqian XIA" userId="128607010d76c219" providerId="LiveId" clId="{4440F130-90E6-4A68-9692-80173AF03587}" dt="2020-05-11T10:44:00.641" v="515"/>
        <pc:sldMkLst>
          <pc:docMk/>
          <pc:sldMk cId="1111161014" sldId="271"/>
        </pc:sldMkLst>
      </pc:sldChg>
      <pc:sldChg chg="modSp modAnim">
        <pc:chgData name="Weiqian XIA" userId="128607010d76c219" providerId="LiveId" clId="{4440F130-90E6-4A68-9692-80173AF03587}" dt="2020-05-11T10:45:34.080" v="590" actId="6549"/>
        <pc:sldMkLst>
          <pc:docMk/>
          <pc:sldMk cId="625441824" sldId="272"/>
        </pc:sldMkLst>
        <pc:spChg chg="mod">
          <ac:chgData name="Weiqian XIA" userId="128607010d76c219" providerId="LiveId" clId="{4440F130-90E6-4A68-9692-80173AF03587}" dt="2020-05-11T10:45:34.080" v="590" actId="6549"/>
          <ac:spMkLst>
            <pc:docMk/>
            <pc:sldMk cId="625441824" sldId="272"/>
            <ac:spMk id="3" creationId="{00000000-0000-0000-0000-000000000000}"/>
          </ac:spMkLst>
        </pc:spChg>
      </pc:sldChg>
      <pc:sldChg chg="modSp">
        <pc:chgData name="Weiqian XIA" userId="128607010d76c219" providerId="LiveId" clId="{4440F130-90E6-4A68-9692-80173AF03587}" dt="2020-05-10T19:54:42.988" v="75" actId="20577"/>
        <pc:sldMkLst>
          <pc:docMk/>
          <pc:sldMk cId="1028467393" sldId="277"/>
        </pc:sldMkLst>
        <pc:spChg chg="mod">
          <ac:chgData name="Weiqian XIA" userId="128607010d76c219" providerId="LiveId" clId="{4440F130-90E6-4A68-9692-80173AF03587}" dt="2020-05-10T19:54:42.988" v="75" actId="20577"/>
          <ac:spMkLst>
            <pc:docMk/>
            <pc:sldMk cId="1028467393" sldId="277"/>
            <ac:spMk id="3" creationId="{00000000-0000-0000-0000-000000000000}"/>
          </ac:spMkLst>
        </pc:spChg>
      </pc:sldChg>
      <pc:sldChg chg="modSp">
        <pc:chgData name="Weiqian XIA" userId="128607010d76c219" providerId="LiveId" clId="{4440F130-90E6-4A68-9692-80173AF03587}" dt="2020-05-10T22:38:17.663" v="301" actId="20577"/>
        <pc:sldMkLst>
          <pc:docMk/>
          <pc:sldMk cId="3356110758" sldId="278"/>
        </pc:sldMkLst>
        <pc:spChg chg="mod">
          <ac:chgData name="Weiqian XIA" userId="128607010d76c219" providerId="LiveId" clId="{4440F130-90E6-4A68-9692-80173AF03587}" dt="2020-05-10T22:38:17.663" v="301" actId="20577"/>
          <ac:spMkLst>
            <pc:docMk/>
            <pc:sldMk cId="3356110758" sldId="278"/>
            <ac:spMk id="3" creationId="{00000000-0000-0000-0000-000000000000}"/>
          </ac:spMkLst>
        </pc:spChg>
      </pc:sldChg>
      <pc:sldChg chg="modSp">
        <pc:chgData name="Weiqian XIA" userId="128607010d76c219" providerId="LiveId" clId="{4440F130-90E6-4A68-9692-80173AF03587}" dt="2020-05-10T20:36:28.985" v="237" actId="20577"/>
        <pc:sldMkLst>
          <pc:docMk/>
          <pc:sldMk cId="1774389240" sldId="291"/>
        </pc:sldMkLst>
        <pc:spChg chg="mod">
          <ac:chgData name="Weiqian XIA" userId="128607010d76c219" providerId="LiveId" clId="{4440F130-90E6-4A68-9692-80173AF03587}" dt="2020-05-10T20:36:28.985" v="237" actId="20577"/>
          <ac:spMkLst>
            <pc:docMk/>
            <pc:sldMk cId="1774389240" sldId="291"/>
            <ac:spMk id="17" creationId="{00000000-0000-0000-0000-000000000000}"/>
          </ac:spMkLst>
        </pc:spChg>
      </pc:sldChg>
      <pc:sldChg chg="modSp">
        <pc:chgData name="Weiqian XIA" userId="128607010d76c219" providerId="LiveId" clId="{4440F130-90E6-4A68-9692-80173AF03587}" dt="2020-05-10T19:55:19.907" v="129" actId="20577"/>
        <pc:sldMkLst>
          <pc:docMk/>
          <pc:sldMk cId="3937665949" sldId="292"/>
        </pc:sldMkLst>
        <pc:spChg chg="mod">
          <ac:chgData name="Weiqian XIA" userId="128607010d76c219" providerId="LiveId" clId="{4440F130-90E6-4A68-9692-80173AF03587}" dt="2020-05-10T19:55:19.907" v="129" actId="20577"/>
          <ac:spMkLst>
            <pc:docMk/>
            <pc:sldMk cId="3937665949" sldId="292"/>
            <ac:spMk id="10" creationId="{00000000-0000-0000-0000-000000000000}"/>
          </ac:spMkLst>
        </pc:spChg>
      </pc:sldChg>
      <pc:sldChg chg="modSp">
        <pc:chgData name="Weiqian XIA" userId="128607010d76c219" providerId="LiveId" clId="{4440F130-90E6-4A68-9692-80173AF03587}" dt="2020-05-10T22:50:54.848" v="327" actId="313"/>
        <pc:sldMkLst>
          <pc:docMk/>
          <pc:sldMk cId="1915106279" sldId="294"/>
        </pc:sldMkLst>
        <pc:spChg chg="mod">
          <ac:chgData name="Weiqian XIA" userId="128607010d76c219" providerId="LiveId" clId="{4440F130-90E6-4A68-9692-80173AF03587}" dt="2020-05-10T22:50:54.848" v="327" actId="313"/>
          <ac:spMkLst>
            <pc:docMk/>
            <pc:sldMk cId="1915106279" sldId="294"/>
            <ac:spMk id="6" creationId="{00000000-0000-0000-0000-000000000000}"/>
          </ac:spMkLst>
        </pc:spChg>
      </pc:sldChg>
      <pc:sldChg chg="modSp">
        <pc:chgData name="Weiqian XIA" userId="128607010d76c219" providerId="LiveId" clId="{4440F130-90E6-4A68-9692-80173AF03587}" dt="2020-05-10T22:54:13.896" v="341" actId="6549"/>
        <pc:sldMkLst>
          <pc:docMk/>
          <pc:sldMk cId="1722497286" sldId="306"/>
        </pc:sldMkLst>
        <pc:spChg chg="mod">
          <ac:chgData name="Weiqian XIA" userId="128607010d76c219" providerId="LiveId" clId="{4440F130-90E6-4A68-9692-80173AF03587}" dt="2020-05-10T22:54:13.896" v="341" actId="6549"/>
          <ac:spMkLst>
            <pc:docMk/>
            <pc:sldMk cId="1722497286" sldId="306"/>
            <ac:spMk id="3" creationId="{00000000-0000-0000-0000-000000000000}"/>
          </ac:spMkLst>
        </pc:spChg>
      </pc:sldChg>
      <pc:sldChg chg="modSp">
        <pc:chgData name="Weiqian XIA" userId="128607010d76c219" providerId="LiveId" clId="{4440F130-90E6-4A68-9692-80173AF03587}" dt="2020-05-11T10:38:59.915" v="474" actId="27636"/>
        <pc:sldMkLst>
          <pc:docMk/>
          <pc:sldMk cId="2900520181" sldId="317"/>
        </pc:sldMkLst>
        <pc:spChg chg="mod">
          <ac:chgData name="Weiqian XIA" userId="128607010d76c219" providerId="LiveId" clId="{4440F130-90E6-4A68-9692-80173AF03587}" dt="2020-05-11T10:38:59.915" v="474" actId="27636"/>
          <ac:spMkLst>
            <pc:docMk/>
            <pc:sldMk cId="2900520181" sldId="317"/>
            <ac:spMk id="19" creationId="{00000000-0000-0000-0000-000000000000}"/>
          </ac:spMkLst>
        </pc:spChg>
      </pc:sldChg>
      <pc:sldChg chg="modSp">
        <pc:chgData name="Weiqian XIA" userId="128607010d76c219" providerId="LiveId" clId="{4440F130-90E6-4A68-9692-80173AF03587}" dt="2020-05-10T23:09:50.320" v="471" actId="20577"/>
        <pc:sldMkLst>
          <pc:docMk/>
          <pc:sldMk cId="1705517597" sldId="330"/>
        </pc:sldMkLst>
        <pc:spChg chg="mod">
          <ac:chgData name="Weiqian XIA" userId="128607010d76c219" providerId="LiveId" clId="{4440F130-90E6-4A68-9692-80173AF03587}" dt="2020-05-10T23:09:50.320" v="471" actId="20577"/>
          <ac:spMkLst>
            <pc:docMk/>
            <pc:sldMk cId="1705517597" sldId="330"/>
            <ac:spMk id="3" creationId="{00000000-0000-0000-0000-000000000000}"/>
          </ac:spMkLst>
        </pc:spChg>
      </pc:sldChg>
      <pc:sldChg chg="modSp">
        <pc:chgData name="Weiqian XIA" userId="128607010d76c219" providerId="LiveId" clId="{4440F130-90E6-4A68-9692-80173AF03587}" dt="2020-05-10T20:13:30.767" v="130" actId="1076"/>
        <pc:sldMkLst>
          <pc:docMk/>
          <pc:sldMk cId="4200112756" sldId="333"/>
        </pc:sldMkLst>
        <pc:spChg chg="mod">
          <ac:chgData name="Weiqian XIA" userId="128607010d76c219" providerId="LiveId" clId="{4440F130-90E6-4A68-9692-80173AF03587}" dt="2020-05-10T20:13:30.767" v="130" actId="1076"/>
          <ac:spMkLst>
            <pc:docMk/>
            <pc:sldMk cId="4200112756" sldId="333"/>
            <ac:spMk id="3" creationId="{00000000-0000-0000-0000-000000000000}"/>
          </ac:spMkLst>
        </pc:spChg>
      </pc:sldChg>
      <pc:sldChg chg="modSp">
        <pc:chgData name="Weiqian XIA" userId="128607010d76c219" providerId="LiveId" clId="{4440F130-90E6-4A68-9692-80173AF03587}" dt="2020-05-11T10:42:48.020" v="514" actId="20577"/>
        <pc:sldMkLst>
          <pc:docMk/>
          <pc:sldMk cId="1946488251" sldId="335"/>
        </pc:sldMkLst>
        <pc:spChg chg="mod">
          <ac:chgData name="Weiqian XIA" userId="128607010d76c219" providerId="LiveId" clId="{4440F130-90E6-4A68-9692-80173AF03587}" dt="2020-05-11T10:42:48.020" v="514" actId="20577"/>
          <ac:spMkLst>
            <pc:docMk/>
            <pc:sldMk cId="1946488251" sldId="335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5495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5DE67-2EA6-4809-AA89-F57164F32371}" type="datetimeFigureOut">
              <a:rPr lang="sv-SE" smtClean="0"/>
              <a:t>2022-11-08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495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444FA-FFCC-46FC-9553-688432611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9202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625495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00B7E-7A17-47E8-A5AB-33071C0C8AAA}" type="datetimeFigureOut">
              <a:rPr lang="sv-SE" smtClean="0"/>
              <a:pPr/>
              <a:t>2022-11-08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625495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64AB5-3208-46EB-A2CB-53BA67DEFF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473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U_PPT_el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2"/>
          <a:stretch>
            <a:fillRect/>
          </a:stretch>
        </p:blipFill>
        <p:spPr bwMode="auto">
          <a:xfrm>
            <a:off x="0" y="1275606"/>
            <a:ext cx="5310514" cy="3867894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6A0B9F5-83FB-4EBD-BD7F-B0B757723E17}" type="datetime1">
              <a:rPr lang="en-GB" smtClean="0"/>
              <a:t>08/11/2022</a:t>
            </a:fld>
            <a:endParaRPr lang="en-GB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65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34CE-6AA2-477A-B3FF-DEC9190682CE}" type="datetime1">
              <a:rPr lang="en-GB" smtClean="0"/>
              <a:t>08/11/2022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194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6CD6-1C8C-4FEE-BF09-2D6CC122FE04}" type="datetime1">
              <a:rPr lang="en-GB" smtClean="0"/>
              <a:t>08/11/2022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3199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4690800" cy="5967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106000"/>
            <a:ext cx="46908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471500"/>
            <a:ext cx="3060000" cy="3045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7692-14D5-4FF3-956B-DAB375732870}" type="datetime1">
              <a:rPr lang="en-GB" smtClean="0"/>
              <a:t>08/11/2022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8210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58000"/>
            <a:ext cx="6850800" cy="305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6DE0-D45D-4DA3-9BBC-1527176007CE}" type="datetime1">
              <a:rPr lang="en-GB" smtClean="0"/>
              <a:t>08/11/2022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09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DECA-59B8-41CE-B497-BA6AA1E32364}" type="datetime1">
              <a:rPr lang="en-GB" smtClean="0"/>
              <a:t>08/11/2022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407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317501"/>
            <a:ext cx="5077841" cy="4825999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6A0B9F5-83FB-4EBD-BD7F-B0B757723E17}" type="datetime1">
              <a:rPr lang="en-GB" smtClean="0"/>
              <a:t>08/11/2022</a:t>
            </a:fld>
            <a:endParaRPr lang="en-GB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292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E413-4E52-477E-A0DF-538D1B609C9F}" type="datetime1">
              <a:rPr lang="en-GB" smtClean="0"/>
              <a:t>08/11/2022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620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F86F-AE10-414E-9A2F-827086B306FE}" type="datetime1">
              <a:rPr lang="en-GB" smtClean="0"/>
              <a:t>08/11/2022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4011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5763-58F7-4FB6-A92E-427D5E0AEC98}" type="datetime1">
              <a:rPr lang="en-GB" smtClean="0"/>
              <a:t>08/11/2022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7417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4690800" cy="5967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106000"/>
            <a:ext cx="46908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471500"/>
            <a:ext cx="3060000" cy="3045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5E07-258C-439B-991F-ECD0A966722F}" type="datetime1">
              <a:rPr lang="en-GB" smtClean="0"/>
              <a:t>08/11/2022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260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96F0-5F3A-4D7E-80FB-F38D305C5584}" type="datetime1">
              <a:rPr lang="en-GB" smtClean="0"/>
              <a:t>08/11/2022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275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58000"/>
            <a:ext cx="6850800" cy="305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24EA-C12C-4578-9985-99B5B1E46017}" type="datetime1">
              <a:rPr lang="en-GB" smtClean="0"/>
              <a:t>08/11/2022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2086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BB96-7C6C-40FA-AA0E-4B6F9A9BE797}" type="datetime1">
              <a:rPr lang="en-GB" smtClean="0"/>
              <a:t>08/11/2022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0905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1192" y="1210249"/>
            <a:ext cx="6385320" cy="435516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10" name="Platshållare för datum 3"/>
          <p:cNvSpPr txBox="1">
            <a:spLocks/>
          </p:cNvSpPr>
          <p:nvPr userDrawn="1"/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E5FFC6-41AA-4BE7-83EF-516E46FBBFCD}" type="datetime1">
              <a:rPr lang="en-GB" smtClean="0"/>
              <a:pPr/>
              <a:t>08/11/2022</a:t>
            </a:fld>
            <a:endParaRPr lang="en-GB" dirty="0"/>
          </a:p>
        </p:txBody>
      </p:sp>
      <p:sp>
        <p:nvSpPr>
          <p:cNvPr id="11" name="Platshållare för sidfot 4"/>
          <p:cNvSpPr txBox="1">
            <a:spLocks/>
          </p:cNvSpPr>
          <p:nvPr userDrawn="1"/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sv-SE"/>
            </a:defPPr>
            <a:lvl1pPr marL="0" algn="l" defTabSz="914400" rtl="0" eaLnBrk="1" latinLnBrk="0" hangingPunct="1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2" name="Platshållare för bildnummer 5"/>
          <p:cNvSpPr txBox="1">
            <a:spLocks/>
          </p:cNvSpPr>
          <p:nvPr userDrawn="1"/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229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08/11/2022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062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08/11/2022</a:t>
            </a:fld>
            <a:endParaRPr lang="en-GB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263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08/11/2022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060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4690800" cy="5967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106000"/>
            <a:ext cx="46908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471500"/>
            <a:ext cx="3060000" cy="3045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08/11/2022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14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58000"/>
            <a:ext cx="6850800" cy="305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08/11/2022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194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08/11/2022</a:t>
            </a:fld>
            <a:endParaRPr lang="en-GB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111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7668" y="1275606"/>
            <a:ext cx="5411636" cy="397179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08/11/2022</a:t>
            </a:fld>
            <a:endParaRPr lang="en-GB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54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D333-5332-4114-9956-250CA2032355}" type="datetime1">
              <a:rPr lang="en-GB" smtClean="0"/>
              <a:t>08/11/2022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6022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08/11/2022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256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08/11/2022</a:t>
            </a:fld>
            <a:endParaRPr lang="en-GB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041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08/11/2022</a:t>
            </a:fld>
            <a:endParaRPr lang="en-GB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</p:spTree>
    <p:extLst>
      <p:ext uri="{BB962C8B-B14F-4D97-AF65-F5344CB8AC3E}">
        <p14:creationId xmlns:p14="http://schemas.microsoft.com/office/powerpoint/2010/main" val="2324055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4690800" cy="5967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106000"/>
            <a:ext cx="46908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471500"/>
            <a:ext cx="3060000" cy="3045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08/11/2022</a:t>
            </a:fld>
            <a:endParaRPr lang="en-GB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</p:spTree>
    <p:extLst>
      <p:ext uri="{BB962C8B-B14F-4D97-AF65-F5344CB8AC3E}">
        <p14:creationId xmlns:p14="http://schemas.microsoft.com/office/powerpoint/2010/main" val="10557135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58000"/>
            <a:ext cx="6850800" cy="305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08/11/2022</a:t>
            </a:fld>
            <a:endParaRPr lang="en-GB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</p:spTree>
    <p:extLst>
      <p:ext uri="{BB962C8B-B14F-4D97-AF65-F5344CB8AC3E}">
        <p14:creationId xmlns:p14="http://schemas.microsoft.com/office/powerpoint/2010/main" val="7838446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08/11/2022</a:t>
            </a:fld>
            <a:endParaRPr lang="en-GB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</p:spTree>
    <p:extLst>
      <p:ext uri="{BB962C8B-B14F-4D97-AF65-F5344CB8AC3E}">
        <p14:creationId xmlns:p14="http://schemas.microsoft.com/office/powerpoint/2010/main" val="2011832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08/11/2022</a:t>
            </a:fld>
            <a:endParaRPr lang="en-GB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pic>
        <p:nvPicPr>
          <p:cNvPr id="12" name="Bildobjekt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9442" y="411511"/>
            <a:ext cx="5646340" cy="522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696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08/11/2022</a:t>
            </a:fld>
            <a:endParaRPr lang="en-GB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</p:spTree>
    <p:extLst>
      <p:ext uri="{BB962C8B-B14F-4D97-AF65-F5344CB8AC3E}">
        <p14:creationId xmlns:p14="http://schemas.microsoft.com/office/powerpoint/2010/main" val="1886256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08/11/2022</a:t>
            </a:fld>
            <a:endParaRPr lang="en-GB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</p:spTree>
    <p:extLst>
      <p:ext uri="{BB962C8B-B14F-4D97-AF65-F5344CB8AC3E}">
        <p14:creationId xmlns:p14="http://schemas.microsoft.com/office/powerpoint/2010/main" val="5630411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08/11/2022</a:t>
            </a:fld>
            <a:endParaRPr lang="en-GB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</p:spTree>
    <p:extLst>
      <p:ext uri="{BB962C8B-B14F-4D97-AF65-F5344CB8AC3E}">
        <p14:creationId xmlns:p14="http://schemas.microsoft.com/office/powerpoint/2010/main" val="232405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8434-BA3A-4B6E-8675-039CB13EF95C}" type="datetime1">
              <a:rPr lang="en-GB" smtClean="0"/>
              <a:t>08/11/2022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52117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4690800" cy="5967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106000"/>
            <a:ext cx="46908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471500"/>
            <a:ext cx="3060000" cy="3045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08/11/2022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713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58000"/>
            <a:ext cx="6850800" cy="305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08/11/2022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8446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08/11/2022</a:t>
            </a:fld>
            <a:endParaRPr lang="en-GB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83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4690800" cy="5967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106000"/>
            <a:ext cx="46908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471500"/>
            <a:ext cx="3060000" cy="3045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B07-7A8C-49B0-BA41-ADC01CCBF67B}" type="datetime1">
              <a:rPr lang="en-GB" smtClean="0"/>
              <a:t>08/11/2022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655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58000"/>
            <a:ext cx="6850800" cy="305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CD6D-9181-466B-8D44-4918F5645C29}" type="datetime1">
              <a:rPr lang="en-GB" smtClean="0"/>
              <a:t>08/11/2022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332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1989-0DA1-4A87-B8BC-37C8861533B9}" type="datetime1">
              <a:rPr lang="en-GB" smtClean="0"/>
              <a:t>08/11/2022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93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4778"/>
            <a:ext cx="4139952" cy="3828722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6A0B9F5-83FB-4EBD-BD7F-B0B757723E17}" type="datetime1">
              <a:rPr lang="en-GB" smtClean="0"/>
              <a:t>08/11/2022</a:t>
            </a:fld>
            <a:endParaRPr lang="en-GB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54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07B2-AB58-4409-AC78-8D99E685CDA6}" type="datetime1">
              <a:rPr lang="en-GB" smtClean="0"/>
              <a:t>08/11/2022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649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AE06CFC-3265-49B6-A54C-932D1473FB10}" type="datetime1">
              <a:rPr lang="en-GB" smtClean="0"/>
              <a:t>08/11/2022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611560" y="303498"/>
            <a:ext cx="7920880" cy="5967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idx="1"/>
          </p:nvPr>
        </p:nvSpPr>
        <p:spPr>
          <a:xfrm>
            <a:off x="597600" y="982800"/>
            <a:ext cx="7948800" cy="323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5" name="Picture 14" descr="logo-org-engelsk_rgb.png"/>
          <p:cNvPicPr>
            <a:picLocks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227934"/>
            <a:ext cx="784800" cy="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9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6A0B9F5-83FB-4EBD-BD7F-B0B757723E17}" type="datetime1">
              <a:rPr lang="en-GB" smtClean="0"/>
              <a:t>08/11/2022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611560" y="303498"/>
            <a:ext cx="7920880" cy="5967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idx="1"/>
          </p:nvPr>
        </p:nvSpPr>
        <p:spPr>
          <a:xfrm>
            <a:off x="597600" y="982800"/>
            <a:ext cx="7948800" cy="323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pic>
        <p:nvPicPr>
          <p:cNvPr id="11" name="Picture 10" descr="logo-org-engelsk_rgb.png"/>
          <p:cNvPicPr>
            <a:picLocks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227934"/>
            <a:ext cx="784800" cy="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7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02B98CBF-6803-4282-A0CC-E00F756B33E4}" type="datetime1">
              <a:rPr lang="en-GB" smtClean="0"/>
              <a:t>08/11/2022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611560" y="303498"/>
            <a:ext cx="7920880" cy="5967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idx="1"/>
          </p:nvPr>
        </p:nvSpPr>
        <p:spPr>
          <a:xfrm>
            <a:off x="597600" y="982800"/>
            <a:ext cx="7948800" cy="323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pic>
        <p:nvPicPr>
          <p:cNvPr id="11" name="Picture 10" descr="logo-org-engelsk_rgb.png"/>
          <p:cNvPicPr>
            <a:picLocks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227934"/>
            <a:ext cx="784800" cy="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1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9"/>
          <p:cNvSpPr>
            <a:spLocks noGrp="1"/>
          </p:cNvSpPr>
          <p:nvPr>
            <p:ph type="title"/>
          </p:nvPr>
        </p:nvSpPr>
        <p:spPr>
          <a:xfrm>
            <a:off x="611560" y="303498"/>
            <a:ext cx="7920880" cy="5967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97600" y="982800"/>
            <a:ext cx="7948800" cy="323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08/11/2022</a:t>
            </a:fld>
            <a:endParaRPr lang="en-GB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Bildobjekt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240023"/>
            <a:ext cx="783842" cy="7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5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  <a:p>
            <a:pPr lvl="0"/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08/11/2022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Bildobjekt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240023"/>
            <a:ext cx="783842" cy="7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4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08/11/2022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Bildobjekt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240023"/>
            <a:ext cx="783842" cy="7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2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7975" y="1023578"/>
            <a:ext cx="8784976" cy="1080120"/>
          </a:xfrm>
        </p:spPr>
        <p:txBody>
          <a:bodyPr>
            <a:noAutofit/>
          </a:bodyPr>
          <a:lstStyle/>
          <a:p>
            <a:r>
              <a:rPr lang="en-US" sz="2000" b="1" dirty="0"/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800" b="1" dirty="0"/>
              <a:t>Swedish Register-Based Research </a:t>
            </a:r>
            <a:r>
              <a:rPr lang="en-US" sz="1800" b="1" dirty="0" smtClean="0"/>
              <a:t>Summit presentation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2800" b="1" dirty="0"/>
              <a:t>The returns to returning – Economic returns to remigration to Finland</a:t>
            </a:r>
            <a:endParaRPr lang="en-GB" sz="2400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/>
          </p:nvPr>
        </p:nvSpPr>
        <p:spPr>
          <a:xfrm>
            <a:off x="1187624" y="2623000"/>
            <a:ext cx="7560840" cy="1263666"/>
          </a:xfrm>
        </p:spPr>
        <p:txBody>
          <a:bodyPr>
            <a:normAutofit/>
          </a:bodyPr>
          <a:lstStyle/>
          <a:p>
            <a:pPr algn="r"/>
            <a:r>
              <a:rPr lang="sv-SE" sz="1200" dirty="0"/>
              <a:t>Weiqian Xia</a:t>
            </a:r>
            <a:r>
              <a:rPr lang="sv-SE" sz="1200" baseline="30000" dirty="0"/>
              <a:t>1, </a:t>
            </a:r>
            <a:r>
              <a:rPr lang="sv-SE" sz="1200" baseline="30000" dirty="0" smtClean="0"/>
              <a:t>2, 3</a:t>
            </a:r>
            <a:r>
              <a:rPr lang="sv-SE" sz="1200" dirty="0" smtClean="0"/>
              <a:t>, </a:t>
            </a:r>
            <a:r>
              <a:rPr lang="sv-SE" sz="1200" dirty="0"/>
              <a:t>Jani Turunen</a:t>
            </a:r>
            <a:r>
              <a:rPr lang="sv-SE" sz="1200" baseline="30000" dirty="0"/>
              <a:t>1</a:t>
            </a:r>
            <a:r>
              <a:rPr lang="sv-SE" sz="1200" dirty="0"/>
              <a:t>, Jan Saarela</a:t>
            </a:r>
            <a:r>
              <a:rPr lang="sv-SE" sz="1200" baseline="30000" dirty="0"/>
              <a:t>3</a:t>
            </a:r>
            <a:r>
              <a:rPr lang="sv-SE" sz="1200" dirty="0"/>
              <a:t>, Siddartha Aradhya</a:t>
            </a:r>
            <a:r>
              <a:rPr lang="sv-SE" sz="1200" baseline="30000" dirty="0"/>
              <a:t>1, 2</a:t>
            </a:r>
            <a:endParaRPr lang="sv-SE" sz="1200" dirty="0"/>
          </a:p>
          <a:p>
            <a:pPr algn="r"/>
            <a:r>
              <a:rPr lang="en-US" sz="1200" baseline="30000" dirty="0"/>
              <a:t>1 </a:t>
            </a:r>
            <a:r>
              <a:rPr lang="en-US" sz="1200" dirty="0" err="1"/>
              <a:t>Södertörn</a:t>
            </a:r>
            <a:r>
              <a:rPr lang="en-US" sz="1200" dirty="0"/>
              <a:t> University, </a:t>
            </a:r>
            <a:r>
              <a:rPr lang="en-US" sz="1200" baseline="30000" dirty="0"/>
              <a:t>2</a:t>
            </a:r>
            <a:r>
              <a:rPr lang="en-US" sz="1200" dirty="0"/>
              <a:t> Stockholm University, </a:t>
            </a:r>
            <a:r>
              <a:rPr lang="en-US" sz="1200" baseline="30000" dirty="0"/>
              <a:t>3</a:t>
            </a:r>
            <a:r>
              <a:rPr lang="en-US" sz="1200" dirty="0"/>
              <a:t> </a:t>
            </a:r>
            <a:r>
              <a:rPr lang="en-US" sz="1200" dirty="0" err="1"/>
              <a:t>Åbo</a:t>
            </a:r>
            <a:r>
              <a:rPr lang="en-US" sz="1200" dirty="0"/>
              <a:t> </a:t>
            </a:r>
            <a:r>
              <a:rPr lang="en-US" sz="1200" dirty="0" err="1"/>
              <a:t>Akademi</a:t>
            </a:r>
            <a:r>
              <a:rPr lang="en-US" sz="1200" dirty="0"/>
              <a:t> University</a:t>
            </a:r>
            <a:endParaRPr lang="sv-SE" sz="1200" dirty="0"/>
          </a:p>
        </p:txBody>
      </p:sp>
      <p:sp>
        <p:nvSpPr>
          <p:cNvPr id="4" name="AutoShape 4" descr="ECPR Logo"/>
          <p:cNvSpPr>
            <a:spLocks noChangeAspect="1" noChangeArrowheads="1"/>
          </p:cNvSpPr>
          <p:nvPr/>
        </p:nvSpPr>
        <p:spPr bwMode="auto">
          <a:xfrm>
            <a:off x="155574" y="-144463"/>
            <a:ext cx="1708095" cy="170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AutoShape 2" descr="Logo 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4129734"/>
            <a:ext cx="1877139" cy="792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32" y="4031991"/>
            <a:ext cx="1031409" cy="9875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886666"/>
            <a:ext cx="1224136" cy="12203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379" y="627534"/>
            <a:ext cx="8247061" cy="4104456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Return migrants have consistent labor market disadvantage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Employment and income across measures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Robust after controlling for sibling fixed-effects: teasing out influence of family background and early socialization</a:t>
            </a:r>
          </a:p>
          <a:p>
            <a:pPr lvl="1"/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Stronger disadvantage for women</a:t>
            </a: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Income disadvantage can be remedied by employment and education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But mostly men</a:t>
            </a: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Effects largely unaffected by discrimination &amp; language &amp; institutional barrier</a:t>
            </a: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Possible explanation: loss of local social network during years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aboard </a:t>
            </a:r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Saarela</a:t>
            </a:r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Finnäs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2009)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285379" y="119966"/>
            <a:ext cx="91344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z="2400" dirty="0" smtClean="0"/>
              <a:t>Conclusions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3495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113" y="699542"/>
            <a:ext cx="8008303" cy="3870430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Return migrants with non-migrant siblings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Highly selective population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High internal validity; lack of external validity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“Black box” of experience abroad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Can be addressed with (possible) Finnish-Swedish linked register data </a:t>
            </a:r>
          </a:p>
          <a:p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Future work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Heterogeneity across occupation &amp; migration destination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Role of local social network: returning home helps?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Health outcomes; intergenerational transmission of disadvantage?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285379" y="119966"/>
            <a:ext cx="91344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z="2400" dirty="0"/>
              <a:t>Limitations &amp; Future work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705517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43558"/>
            <a:ext cx="7646371" cy="3870430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Thank you for your time!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Comments welcome!</a:t>
            </a: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285379" y="119966"/>
            <a:ext cx="91344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z="2400" dirty="0"/>
              <a:t>Comments &amp; Discussion</a:t>
            </a:r>
            <a:endParaRPr lang="sv-SE" sz="24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411760" y="2643758"/>
            <a:ext cx="8280920" cy="2760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ts val="2900"/>
              </a:lnSpc>
              <a:spcBef>
                <a:spcPct val="20000"/>
              </a:spcBef>
              <a:buSzPct val="93000"/>
              <a:buFont typeface="Verdana" pitchFamily="34" charset="0"/>
              <a:buChar char="●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Verdana" pitchFamily="34" charset="0"/>
              <a:buNone/>
            </a:pPr>
            <a:endParaRPr lang="en-US" sz="500" dirty="0"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Verdana" pitchFamily="34" charset="0"/>
              <a:buNone/>
            </a:pPr>
            <a:endParaRPr lang="en-US" sz="5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4213851"/>
            <a:ext cx="849694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References</a:t>
            </a:r>
            <a:r>
              <a:rPr lang="en-US" sz="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r>
              <a:rPr lang="en-US" sz="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Abramitzky</a:t>
            </a:r>
            <a:r>
              <a:rPr lang="en-US" sz="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R., </a:t>
            </a:r>
            <a:r>
              <a:rPr lang="en-US" sz="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Boustan</a:t>
            </a:r>
            <a:r>
              <a:rPr lang="en-US" sz="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L., &amp; Eriksson, K. (2019). To the New World and Back Again: Return Migrants in the Age of Mass Migration. ILR Review, 72(2), 300–322. https://doi.org/10.1177/0019793917726981</a:t>
            </a:r>
          </a:p>
          <a:p>
            <a:r>
              <a:rPr lang="en-US" sz="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Abramitzky</a:t>
            </a:r>
            <a:r>
              <a:rPr lang="en-US" sz="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R., </a:t>
            </a:r>
            <a:r>
              <a:rPr lang="en-US" sz="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Boustan</a:t>
            </a:r>
            <a:r>
              <a:rPr lang="en-US" sz="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L. P., &amp; Eriksson, K. (2012). Europe’s Tired, Poor, Huddled Masses: Self-Selection and Economic Outcomes in the Age of Mass Migration. American Economic Review, 102(5), 1832–1856. https://doi.org/10.1257/aer.102.5.1832</a:t>
            </a:r>
          </a:p>
          <a:p>
            <a:r>
              <a:rPr lang="en-US" sz="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Borjas</a:t>
            </a:r>
            <a:r>
              <a:rPr lang="en-US" sz="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G. J. (1987). Self-Selection and the Earnings of Immigrants. The American Economic Review, 77(4), 531–553.</a:t>
            </a:r>
          </a:p>
          <a:p>
            <a:r>
              <a:rPr lang="en-US" sz="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Constant, A., &amp; Massey, D. S. (2003). Self-selection, earnings, and out-migration: A longitudinal study of immigrants to Germany. Journal of Population Economics, 16(4), 631–653. https://doi.org/10.1007/s00148-003-0168-8</a:t>
            </a:r>
          </a:p>
          <a:p>
            <a:r>
              <a:rPr lang="en-US" sz="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Dustmann</a:t>
            </a:r>
            <a:r>
              <a:rPr lang="en-US" sz="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C., </a:t>
            </a:r>
            <a:r>
              <a:rPr lang="en-US" sz="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Fadlon</a:t>
            </a:r>
            <a:r>
              <a:rPr lang="en-US" sz="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I., &amp; Weiss, Y. (2011). Return migration, human capital accumulation and the brain drain. Journal of Development Economics, 95(1), 58–67.</a:t>
            </a:r>
          </a:p>
          <a:p>
            <a:r>
              <a:rPr lang="en-US" sz="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Koikkalainen</a:t>
            </a:r>
            <a:r>
              <a:rPr lang="en-US" sz="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S. (2013). Making it abroad: Experiences of highly skilled Finns in the European Union </a:t>
            </a:r>
            <a:r>
              <a:rPr lang="en-US" sz="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labour</a:t>
            </a:r>
            <a:r>
              <a:rPr lang="en-US" sz="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markets. fi= Lapin </a:t>
            </a:r>
            <a:r>
              <a:rPr lang="en-US" sz="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yliopistokustannus</a:t>
            </a:r>
            <a:r>
              <a:rPr lang="en-US" sz="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en-US" sz="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Lapland University Press|.</a:t>
            </a:r>
          </a:p>
          <a:p>
            <a:r>
              <a:rPr lang="en-US" sz="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Rooth</a:t>
            </a:r>
            <a:r>
              <a:rPr lang="en-US" sz="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D.-O., &amp; </a:t>
            </a:r>
            <a:r>
              <a:rPr lang="en-US" sz="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Saarela</a:t>
            </a:r>
            <a:r>
              <a:rPr lang="en-US" sz="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J. (2007). Selection in migration and return migration: Evidence from micro data. Economics Letters, 94(1), 90–95. https://doi.org/10.1016/j.econlet.2006.08.006</a:t>
            </a:r>
          </a:p>
          <a:p>
            <a:r>
              <a:rPr lang="en-US" sz="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Sjölander</a:t>
            </a:r>
            <a:r>
              <a:rPr lang="en-US" sz="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A., </a:t>
            </a:r>
            <a:r>
              <a:rPr lang="en-US" sz="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Frisell</a:t>
            </a:r>
            <a:r>
              <a:rPr lang="en-US" sz="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T., &amp; </a:t>
            </a:r>
            <a:r>
              <a:rPr lang="en-US" sz="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Öberg</a:t>
            </a:r>
            <a:r>
              <a:rPr lang="en-US" sz="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S. (2022). Sibling Comparison Studies. Annual Review of Statistics and Its Application, 9(1), 71–94. https://doi.org/10.1146/annurev-statistics-040120-024521</a:t>
            </a:r>
          </a:p>
          <a:p>
            <a:endParaRPr lang="en-US" sz="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7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1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285379" y="119966"/>
            <a:ext cx="91344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z="2400" dirty="0" smtClean="0"/>
              <a:t>Returns of (return) migration</a:t>
            </a:r>
            <a:endParaRPr lang="sv-SE" sz="2400" dirty="0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323528" y="699542"/>
            <a:ext cx="8247061" cy="379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900"/>
              </a:lnSpc>
              <a:spcBef>
                <a:spcPct val="20000"/>
              </a:spcBef>
              <a:buSzPct val="93000"/>
              <a:buFont typeface="Verdana" pitchFamily="34" charset="0"/>
              <a:buChar char="●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+mn-lt"/>
              </a:rPr>
              <a:t>Research on costs and returns of (</a:t>
            </a:r>
            <a:r>
              <a:rPr lang="en-US" sz="1600" dirty="0" smtClean="0">
                <a:latin typeface="+mn-lt"/>
              </a:rPr>
              <a:t>re)migration </a:t>
            </a:r>
            <a:r>
              <a:rPr lang="en-US" sz="1000" dirty="0" smtClean="0">
                <a:latin typeface="+mn-lt"/>
              </a:rPr>
              <a:t>(</a:t>
            </a:r>
            <a:r>
              <a:rPr lang="en-US" sz="1000" dirty="0" err="1" smtClean="0">
                <a:latin typeface="+mn-lt"/>
              </a:rPr>
              <a:t>Borjas</a:t>
            </a:r>
            <a:r>
              <a:rPr lang="en-US" sz="1000" dirty="0" smtClean="0">
                <a:latin typeface="+mn-lt"/>
              </a:rPr>
              <a:t> 1987; </a:t>
            </a:r>
            <a:r>
              <a:rPr lang="en-US" sz="1000" dirty="0" smtClean="0">
                <a:latin typeface="+mn-lt"/>
              </a:rPr>
              <a:t>Constant &amp; </a:t>
            </a:r>
            <a:r>
              <a:rPr lang="en-US" sz="1000" dirty="0">
                <a:latin typeface="+mn-lt"/>
              </a:rPr>
              <a:t>Massey </a:t>
            </a:r>
            <a:r>
              <a:rPr lang="en-US" sz="1000" dirty="0" smtClean="0">
                <a:latin typeface="+mn-lt"/>
              </a:rPr>
              <a:t>2003; </a:t>
            </a:r>
            <a:r>
              <a:rPr lang="en-US" sz="1000" dirty="0" err="1" smtClean="0">
                <a:latin typeface="+mn-lt"/>
              </a:rPr>
              <a:t>Dustmann</a:t>
            </a:r>
            <a:r>
              <a:rPr lang="en-US" sz="1000" dirty="0" smtClean="0">
                <a:latin typeface="+mn-lt"/>
              </a:rPr>
              <a:t> </a:t>
            </a:r>
            <a:r>
              <a:rPr lang="en-US" sz="1000" dirty="0">
                <a:latin typeface="+mn-lt"/>
              </a:rPr>
              <a:t>et al. </a:t>
            </a:r>
            <a:r>
              <a:rPr lang="en-US" sz="1000" dirty="0" smtClean="0">
                <a:latin typeface="+mn-lt"/>
              </a:rPr>
              <a:t>2011)</a:t>
            </a:r>
            <a:endParaRPr lang="en-US" sz="1600" dirty="0" smtClean="0">
              <a:latin typeface="+mn-lt"/>
            </a:endParaRPr>
          </a:p>
          <a:p>
            <a:pPr lvl="1"/>
            <a:r>
              <a:rPr lang="en-US" sz="1600" dirty="0" smtClean="0">
                <a:latin typeface="+mn-lt"/>
              </a:rPr>
              <a:t>Human capital model</a:t>
            </a:r>
          </a:p>
          <a:p>
            <a:pPr lvl="1"/>
            <a:r>
              <a:rPr lang="en-US" sz="1600" dirty="0" smtClean="0">
                <a:latin typeface="+mn-lt"/>
              </a:rPr>
              <a:t>Migrate </a:t>
            </a:r>
            <a:r>
              <a:rPr lang="en-US" sz="1600" dirty="0" smtClean="0">
                <a:latin typeface="+mn-lt"/>
              </a:rPr>
              <a:t>for accumulating wealth &amp; </a:t>
            </a:r>
            <a:r>
              <a:rPr lang="en-US" sz="1600" dirty="0" smtClean="0">
                <a:latin typeface="+mn-lt"/>
              </a:rPr>
              <a:t>skills; benefit </a:t>
            </a:r>
            <a:r>
              <a:rPr lang="en-US" sz="1600" dirty="0" smtClean="0">
                <a:latin typeface="+mn-lt"/>
              </a:rPr>
              <a:t>to possible return</a:t>
            </a:r>
            <a:endParaRPr lang="en-US" sz="1600" dirty="0">
              <a:latin typeface="+mn-lt"/>
            </a:endParaRPr>
          </a:p>
          <a:p>
            <a:pPr lvl="1"/>
            <a:r>
              <a:rPr lang="en-US" sz="1600" dirty="0" smtClean="0">
                <a:latin typeface="+mn-lt"/>
              </a:rPr>
              <a:t>Experience &amp; adaptation </a:t>
            </a:r>
            <a:r>
              <a:rPr lang="en-US" sz="1600" dirty="0" smtClean="0">
                <a:latin typeface="+mn-lt"/>
              </a:rPr>
              <a:t>abroad</a:t>
            </a:r>
          </a:p>
          <a:p>
            <a:pPr lvl="1"/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Difficulty for causally identifying the return of (</a:t>
            </a:r>
            <a:r>
              <a:rPr lang="en-US" sz="1600" dirty="0" smtClean="0">
                <a:latin typeface="+mn-lt"/>
              </a:rPr>
              <a:t>re)migration</a:t>
            </a:r>
            <a:endParaRPr lang="en-US" sz="1600" dirty="0" smtClean="0">
              <a:latin typeface="+mn-lt"/>
            </a:endParaRPr>
          </a:p>
          <a:p>
            <a:pPr lvl="1"/>
            <a:r>
              <a:rPr lang="en-US" sz="1600" dirty="0">
                <a:latin typeface="+mn-lt"/>
              </a:rPr>
              <a:t>Counterfactual: what if not migrated?</a:t>
            </a:r>
          </a:p>
          <a:p>
            <a:pPr lvl="1"/>
            <a:r>
              <a:rPr lang="en-US" sz="1600" dirty="0" smtClean="0">
                <a:latin typeface="+mn-lt"/>
              </a:rPr>
              <a:t>Selection based on unmeasured individual, family, etc. characteristics</a:t>
            </a:r>
          </a:p>
          <a:p>
            <a:pPr lvl="1"/>
            <a:r>
              <a:rPr lang="en-US" sz="1600" dirty="0" smtClean="0">
                <a:latin typeface="+mn-lt"/>
              </a:rPr>
              <a:t>Possible solution: sibling comparison </a:t>
            </a:r>
            <a:r>
              <a:rPr lang="en-US" sz="1000" dirty="0" smtClean="0">
                <a:latin typeface="+mn-lt"/>
              </a:rPr>
              <a:t>(</a:t>
            </a:r>
            <a:r>
              <a:rPr lang="en-US" sz="1000" dirty="0" err="1" smtClean="0">
                <a:latin typeface="+mn-lt"/>
              </a:rPr>
              <a:t>Sjölander</a:t>
            </a:r>
            <a:r>
              <a:rPr lang="en-US" sz="1000" dirty="0" smtClean="0">
                <a:latin typeface="+mn-lt"/>
              </a:rPr>
              <a:t> et al. 2022)</a:t>
            </a:r>
          </a:p>
          <a:p>
            <a:pPr lvl="1"/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Previously done in the case of Norwegian migrants in US </a:t>
            </a:r>
            <a:r>
              <a:rPr lang="en-US" sz="1000" dirty="0" smtClean="0">
                <a:latin typeface="+mn-lt"/>
              </a:rPr>
              <a:t>(</a:t>
            </a:r>
            <a:r>
              <a:rPr lang="en-US" sz="1000" dirty="0" err="1" smtClean="0">
                <a:latin typeface="+mn-lt"/>
              </a:rPr>
              <a:t>Abramitzky</a:t>
            </a:r>
            <a:r>
              <a:rPr lang="en-US" sz="1000" dirty="0" smtClean="0">
                <a:latin typeface="+mn-lt"/>
              </a:rPr>
              <a:t> et al. 2012; 2019)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7129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285379" y="119966"/>
            <a:ext cx="91344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z="2400" dirty="0" smtClean="0"/>
              <a:t>Migration </a:t>
            </a:r>
            <a:r>
              <a:rPr lang="en-US" sz="2400" dirty="0" smtClean="0"/>
              <a:t>from &amp; to </a:t>
            </a:r>
            <a:r>
              <a:rPr lang="en-US" sz="2400" dirty="0" smtClean="0"/>
              <a:t>Finland </a:t>
            </a:r>
            <a:endParaRPr lang="sv-SE" sz="2400" dirty="0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314651" y="627356"/>
            <a:ext cx="8064064" cy="936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900"/>
              </a:lnSpc>
              <a:spcBef>
                <a:spcPct val="20000"/>
              </a:spcBef>
              <a:buSzPct val="93000"/>
              <a:buFont typeface="Verdana" pitchFamily="34" charset="0"/>
              <a:buChar char="●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+mn-lt"/>
              </a:rPr>
              <a:t>Large migration flow from Finland (majorly to Sweden) after 1950s, peaking in 1970s</a:t>
            </a:r>
          </a:p>
          <a:p>
            <a:r>
              <a:rPr lang="en-US" sz="1600" dirty="0" smtClean="0">
                <a:latin typeface="+mn-lt"/>
              </a:rPr>
              <a:t>Every second of them return in three years </a:t>
            </a:r>
            <a:r>
              <a:rPr lang="en-US" sz="1000" dirty="0">
                <a:latin typeface="+mn-lt"/>
              </a:rPr>
              <a:t>(</a:t>
            </a:r>
            <a:r>
              <a:rPr lang="en-US" sz="1000" dirty="0" err="1">
                <a:latin typeface="+mn-lt"/>
              </a:rPr>
              <a:t>Saarela</a:t>
            </a:r>
            <a:r>
              <a:rPr lang="en-US" sz="1000" dirty="0">
                <a:latin typeface="+mn-lt"/>
              </a:rPr>
              <a:t> &amp; </a:t>
            </a:r>
            <a:r>
              <a:rPr lang="en-US" sz="1000" dirty="0" err="1">
                <a:latin typeface="+mn-lt"/>
              </a:rPr>
              <a:t>Finnäs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smtClean="0">
                <a:latin typeface="+mn-lt"/>
              </a:rPr>
              <a:t>2009)</a:t>
            </a:r>
            <a:endParaRPr lang="en-US" sz="1000" dirty="0">
              <a:latin typeface="+mn-lt"/>
            </a:endParaRPr>
          </a:p>
          <a:p>
            <a:endParaRPr lang="en-US" sz="1600" dirty="0" smtClean="0">
              <a:latin typeface="+mn-lt"/>
            </a:endParaRPr>
          </a:p>
          <a:p>
            <a:endParaRPr lang="en-US" sz="16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028" y="1563638"/>
            <a:ext cx="4020126" cy="3144003"/>
          </a:xfrm>
          <a:prstGeom prst="rect">
            <a:avLst/>
          </a:prstGeom>
        </p:spPr>
      </p:pic>
      <p:sp>
        <p:nvSpPr>
          <p:cNvPr id="13" name="Platshållare för innehåll 2"/>
          <p:cNvSpPr txBox="1">
            <a:spLocks/>
          </p:cNvSpPr>
          <p:nvPr/>
        </p:nvSpPr>
        <p:spPr>
          <a:xfrm>
            <a:off x="314651" y="1685375"/>
            <a:ext cx="4565508" cy="3022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900"/>
              </a:lnSpc>
              <a:spcBef>
                <a:spcPct val="20000"/>
              </a:spcBef>
              <a:buSzPct val="93000"/>
              <a:buFont typeface="Verdana" pitchFamily="34" charset="0"/>
              <a:buChar char="●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+mn-lt"/>
              </a:rPr>
              <a:t>Return migrants have substantially worse labor market performance in employment and income </a:t>
            </a:r>
            <a:r>
              <a:rPr lang="en-US" sz="1000" dirty="0" smtClean="0">
                <a:latin typeface="+mn-lt"/>
              </a:rPr>
              <a:t>(</a:t>
            </a:r>
            <a:r>
              <a:rPr lang="en-US" sz="1000" dirty="0" err="1" smtClean="0">
                <a:latin typeface="+mn-lt"/>
              </a:rPr>
              <a:t>Saarela</a:t>
            </a:r>
            <a:r>
              <a:rPr lang="en-US" sz="1000" dirty="0" smtClean="0">
                <a:latin typeface="+mn-lt"/>
              </a:rPr>
              <a:t> 2015</a:t>
            </a:r>
            <a:r>
              <a:rPr lang="en-US" sz="1000" dirty="0">
                <a:latin typeface="+mn-lt"/>
              </a:rPr>
              <a:t>; </a:t>
            </a:r>
            <a:r>
              <a:rPr lang="en-US" sz="1000" dirty="0" err="1">
                <a:latin typeface="+mn-lt"/>
              </a:rPr>
              <a:t>Saarela</a:t>
            </a:r>
            <a:r>
              <a:rPr lang="en-US" sz="1000" dirty="0">
                <a:latin typeface="+mn-lt"/>
              </a:rPr>
              <a:t> &amp; </a:t>
            </a:r>
            <a:r>
              <a:rPr lang="en-US" sz="1000" dirty="0" err="1">
                <a:latin typeface="+mn-lt"/>
              </a:rPr>
              <a:t>Finnäs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smtClean="0">
                <a:latin typeface="+mn-lt"/>
              </a:rPr>
              <a:t>2009)</a:t>
            </a:r>
          </a:p>
          <a:p>
            <a:r>
              <a:rPr lang="en-US" sz="1600" dirty="0" smtClean="0">
                <a:latin typeface="+mn-lt"/>
              </a:rPr>
              <a:t>Selection of “best of the worst” </a:t>
            </a:r>
            <a:r>
              <a:rPr lang="en-US" sz="1000" dirty="0" smtClean="0">
                <a:latin typeface="+mn-lt"/>
              </a:rPr>
              <a:t>(</a:t>
            </a:r>
            <a:r>
              <a:rPr lang="en-US" sz="1000" dirty="0" err="1" smtClean="0">
                <a:latin typeface="+mn-lt"/>
              </a:rPr>
              <a:t>Rooth</a:t>
            </a:r>
            <a:r>
              <a:rPr lang="en-US" sz="1000" dirty="0" smtClean="0">
                <a:latin typeface="+mn-lt"/>
              </a:rPr>
              <a:t> &amp; </a:t>
            </a:r>
            <a:r>
              <a:rPr lang="en-US" sz="1000" dirty="0" err="1" smtClean="0">
                <a:latin typeface="+mn-lt"/>
              </a:rPr>
              <a:t>Saarela</a:t>
            </a:r>
            <a:r>
              <a:rPr lang="en-US" sz="1000" dirty="0" smtClean="0">
                <a:latin typeface="+mn-lt"/>
              </a:rPr>
              <a:t> 2007)</a:t>
            </a:r>
          </a:p>
          <a:p>
            <a:r>
              <a:rPr lang="en-US" sz="1600" dirty="0" smtClean="0">
                <a:latin typeface="+mn-lt"/>
              </a:rPr>
              <a:t>Newer counterevidence </a:t>
            </a:r>
            <a:r>
              <a:rPr lang="en-US" sz="1000" dirty="0" smtClean="0">
                <a:latin typeface="+mn-lt"/>
              </a:rPr>
              <a:t>(</a:t>
            </a:r>
            <a:r>
              <a:rPr lang="en-US" sz="1000" dirty="0" err="1" smtClean="0">
                <a:latin typeface="+mn-lt"/>
              </a:rPr>
              <a:t>Koikkalainen</a:t>
            </a:r>
            <a:r>
              <a:rPr lang="en-US" sz="1000" dirty="0" smtClean="0">
                <a:latin typeface="+mn-lt"/>
              </a:rPr>
              <a:t> et al. 2016)</a:t>
            </a:r>
            <a:endParaRPr lang="en-US" sz="1600" dirty="0">
              <a:latin typeface="+mn-lt"/>
            </a:endParaRP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Study aim: sibling comparison as strict controls</a:t>
            </a:r>
          </a:p>
          <a:p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4922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285379" y="119966"/>
            <a:ext cx="91344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z="2400" dirty="0" smtClean="0"/>
              <a:t>Data &amp; analytical approach</a:t>
            </a:r>
            <a:endParaRPr lang="sv-SE" sz="2400" dirty="0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285379" y="699542"/>
            <a:ext cx="7815013" cy="4392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900"/>
              </a:lnSpc>
              <a:spcBef>
                <a:spcPct val="20000"/>
              </a:spcBef>
              <a:buSzPct val="93000"/>
              <a:buFont typeface="Verdana" pitchFamily="34" charset="0"/>
              <a:buChar char="●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+mn-lt"/>
              </a:rPr>
              <a:t>Register data from Statistics Finland</a:t>
            </a:r>
          </a:p>
          <a:p>
            <a:pPr lvl="1"/>
            <a:r>
              <a:rPr lang="en-US" sz="1600" dirty="0" smtClean="0">
                <a:latin typeface="+mn-lt"/>
              </a:rPr>
              <a:t>Annual1987-2019 (also </a:t>
            </a:r>
            <a:r>
              <a:rPr lang="en-US" sz="1600" dirty="0" err="1" smtClean="0">
                <a:latin typeface="+mn-lt"/>
              </a:rPr>
              <a:t>quinquennial</a:t>
            </a:r>
            <a:r>
              <a:rPr lang="en-US" sz="1600" dirty="0" smtClean="0">
                <a:latin typeface="+mn-lt"/>
              </a:rPr>
              <a:t> 1970-1985)</a:t>
            </a:r>
          </a:p>
          <a:p>
            <a:pPr lvl="1"/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Labor market outcomes: 2 years after return</a:t>
            </a:r>
          </a:p>
          <a:p>
            <a:pPr lvl="1"/>
            <a:r>
              <a:rPr lang="en-US" sz="1600" dirty="0" smtClean="0">
                <a:latin typeface="+mn-lt"/>
              </a:rPr>
              <a:t>Logged income (earned + entrepreneurial)</a:t>
            </a:r>
          </a:p>
          <a:p>
            <a:pPr lvl="1"/>
            <a:r>
              <a:rPr lang="en-US" sz="1600" dirty="0" smtClean="0">
                <a:latin typeface="+mn-lt"/>
              </a:rPr>
              <a:t>Employment &amp; inactivity level; employment rate (those in labor market)</a:t>
            </a:r>
          </a:p>
          <a:p>
            <a:r>
              <a:rPr lang="en-US" sz="1600" dirty="0" smtClean="0">
                <a:latin typeface="+mn-lt"/>
              </a:rPr>
              <a:t>Sibling fixed-effect</a:t>
            </a:r>
          </a:p>
          <a:p>
            <a:pPr lvl="1"/>
            <a:r>
              <a:rPr lang="en-US" sz="1600" dirty="0" smtClean="0">
                <a:latin typeface="+mn-lt"/>
              </a:rPr>
              <a:t>Return migrants; migrated over age 18 &amp; stayed abroad for at least 2 years</a:t>
            </a:r>
          </a:p>
          <a:p>
            <a:pPr lvl="1"/>
            <a:r>
              <a:rPr lang="en-US" sz="1600" dirty="0" smtClean="0">
                <a:latin typeface="+mn-lt"/>
              </a:rPr>
              <a:t>Non-migrant siblings with the same sex</a:t>
            </a:r>
          </a:p>
          <a:p>
            <a:pPr lvl="1"/>
            <a:r>
              <a:rPr lang="en-US" sz="1600" dirty="0" smtClean="0">
                <a:latin typeface="+mn-lt"/>
              </a:rPr>
              <a:t>Birth cohorts 1953-2001</a:t>
            </a:r>
          </a:p>
          <a:p>
            <a:r>
              <a:rPr lang="en-US" sz="1600" dirty="0" smtClean="0">
                <a:latin typeface="+mn-lt"/>
              </a:rPr>
              <a:t>Controls: Age group, mother tongue, period, education, family composition</a:t>
            </a:r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912350"/>
              </p:ext>
            </p:extLst>
          </p:nvPr>
        </p:nvGraphicFramePr>
        <p:xfrm>
          <a:off x="5519726" y="809327"/>
          <a:ext cx="3240359" cy="1463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24135">
                  <a:extLst>
                    <a:ext uri="{9D8B030D-6E8A-4147-A177-3AD203B41FA5}">
                      <a16:colId xmlns:a16="http://schemas.microsoft.com/office/drawing/2014/main" val="969045048"/>
                    </a:ext>
                  </a:extLst>
                </a:gridCol>
                <a:gridCol w="648073">
                  <a:extLst>
                    <a:ext uri="{9D8B030D-6E8A-4147-A177-3AD203B41FA5}">
                      <a16:colId xmlns:a16="http://schemas.microsoft.com/office/drawing/2014/main" val="338935326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873636239"/>
                    </a:ext>
                  </a:extLst>
                </a:gridCol>
                <a:gridCol w="648071">
                  <a:extLst>
                    <a:ext uri="{9D8B030D-6E8A-4147-A177-3AD203B41FA5}">
                      <a16:colId xmlns:a16="http://schemas.microsoft.com/office/drawing/2014/main" val="2592033388"/>
                    </a:ext>
                  </a:extLst>
                </a:gridCol>
              </a:tblGrid>
              <a:tr h="216024">
                <a:tc gridSpan="4">
                  <a:txBody>
                    <a:bodyPr/>
                    <a:lstStyle/>
                    <a:p>
                      <a:r>
                        <a:rPr lang="en-US" sz="1000" dirty="0" smtClean="0"/>
                        <a:t>Individual-year observations 1987-2019</a:t>
                      </a:r>
                      <a:endParaRPr lang="sv-SE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3671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Men</a:t>
                      </a:r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Women</a:t>
                      </a:r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Total</a:t>
                      </a:r>
                      <a:endParaRPr lang="sv-S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96724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Non migrants</a:t>
                      </a:r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10378</a:t>
                      </a:r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11697</a:t>
                      </a:r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22075</a:t>
                      </a:r>
                      <a:endParaRPr lang="sv-S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30336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58.13%</a:t>
                      </a:r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57.79%</a:t>
                      </a:r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57.95%</a:t>
                      </a:r>
                      <a:endParaRPr lang="sv-S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83195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Return migrants</a:t>
                      </a:r>
                      <a:endParaRPr lang="sv-SE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7476</a:t>
                      </a:r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8543</a:t>
                      </a:r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16019</a:t>
                      </a:r>
                      <a:endParaRPr lang="sv-S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2984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endParaRPr lang="sv-SE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41.87%</a:t>
                      </a:r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42.21%</a:t>
                      </a:r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42.05%</a:t>
                      </a:r>
                      <a:endParaRPr lang="sv-S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36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52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285379" y="119966"/>
            <a:ext cx="91344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z="2400" dirty="0" smtClean="0"/>
              <a:t>Descriptive findings</a:t>
            </a:r>
            <a:endParaRPr lang="sv-SE" sz="2400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285379" y="570748"/>
            <a:ext cx="8319069" cy="46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900"/>
              </a:lnSpc>
              <a:spcBef>
                <a:spcPct val="20000"/>
              </a:spcBef>
              <a:buSzPct val="93000"/>
              <a:buFont typeface="Verdana" pitchFamily="34" charset="0"/>
              <a:buChar char="●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+mn-lt"/>
              </a:rPr>
              <a:t>Return migrants have low employment &amp; income levels; recovering over time</a:t>
            </a:r>
          </a:p>
          <a:p>
            <a:r>
              <a:rPr lang="en-US" sz="1600" dirty="0" smtClean="0">
                <a:latin typeface="+mn-lt"/>
              </a:rPr>
              <a:t>Worse for women &amp; who stay longer abroad</a:t>
            </a:r>
          </a:p>
          <a:p>
            <a:endParaRPr lang="en-US" sz="1600" dirty="0">
              <a:latin typeface="+mn-lt"/>
            </a:endParaRPr>
          </a:p>
        </p:txBody>
      </p:sp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0" y="1453657"/>
            <a:ext cx="4359182" cy="297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22" y="1453657"/>
            <a:ext cx="4359182" cy="297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115616" y="13348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15616" y="84392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804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285379" y="119966"/>
            <a:ext cx="91344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z="2400" dirty="0" smtClean="0"/>
              <a:t>Descriptive findings</a:t>
            </a:r>
            <a:endParaRPr lang="sv-SE" sz="2400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285379" y="570748"/>
            <a:ext cx="8319069" cy="46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900"/>
              </a:lnSpc>
              <a:spcBef>
                <a:spcPct val="20000"/>
              </a:spcBef>
              <a:buSzPct val="93000"/>
              <a:buFont typeface="Verdana" pitchFamily="34" charset="0"/>
              <a:buChar char="●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+mn-lt"/>
              </a:rPr>
              <a:t>Return migrants have low employment &amp; income levels; recovering over time</a:t>
            </a:r>
          </a:p>
          <a:p>
            <a:r>
              <a:rPr lang="en-US" sz="1600" dirty="0" smtClean="0">
                <a:latin typeface="+mn-lt"/>
              </a:rPr>
              <a:t>Worse for women &amp; who stay longer abroad</a:t>
            </a:r>
          </a:p>
          <a:p>
            <a:endParaRPr lang="en-US" sz="1600" dirty="0">
              <a:latin typeface="+mn-lt"/>
            </a:endParaRPr>
          </a:p>
        </p:txBody>
      </p:sp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940" y="1464359"/>
            <a:ext cx="4359182" cy="295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122" y="1465487"/>
            <a:ext cx="4359182" cy="294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115616" y="13348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15616" y="84392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0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285379" y="119966"/>
            <a:ext cx="91344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z="2400" dirty="0" smtClean="0"/>
              <a:t>Descriptive findings</a:t>
            </a:r>
            <a:endParaRPr lang="sv-SE" sz="2400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285379" y="570748"/>
            <a:ext cx="8319069" cy="46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900"/>
              </a:lnSpc>
              <a:spcBef>
                <a:spcPct val="20000"/>
              </a:spcBef>
              <a:buSzPct val="93000"/>
              <a:buFont typeface="Verdana" pitchFamily="34" charset="0"/>
              <a:buChar char="●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+mn-lt"/>
              </a:rPr>
              <a:t>Return migrants have low employment &amp; income levels; recovering over time</a:t>
            </a:r>
          </a:p>
          <a:p>
            <a:r>
              <a:rPr lang="en-US" sz="1600" dirty="0" smtClean="0">
                <a:latin typeface="+mn-lt"/>
              </a:rPr>
              <a:t>Worse for women &amp; who stay longer abroad</a:t>
            </a:r>
          </a:p>
          <a:p>
            <a:endParaRPr lang="en-US" sz="1600" dirty="0">
              <a:latin typeface="+mn-lt"/>
            </a:endParaRPr>
          </a:p>
        </p:txBody>
      </p:sp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082" y="1453657"/>
            <a:ext cx="4338898" cy="297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122" y="1453658"/>
            <a:ext cx="4359182" cy="295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115616" y="13348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15616" y="84392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413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285379" y="119966"/>
            <a:ext cx="91344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z="2400" dirty="0" smtClean="0"/>
              <a:t>Modeling f</a:t>
            </a:r>
            <a:r>
              <a:rPr lang="en-US" sz="2400" dirty="0" smtClean="0"/>
              <a:t>indings</a:t>
            </a:r>
            <a:endParaRPr lang="sv-SE" sz="2400" dirty="0"/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5220072" y="552250"/>
            <a:ext cx="3779912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900"/>
              </a:lnSpc>
              <a:spcBef>
                <a:spcPct val="20000"/>
              </a:spcBef>
              <a:buSzPct val="93000"/>
              <a:buFont typeface="Verdana" pitchFamily="34" charset="0"/>
              <a:buChar char="●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+mn-lt"/>
              </a:rPr>
              <a:t>Return migrants have disadvantages in income, employment (rate) and labor market participation</a:t>
            </a:r>
          </a:p>
          <a:p>
            <a:r>
              <a:rPr lang="en-US" sz="1600" dirty="0" smtClean="0">
                <a:latin typeface="+mn-lt"/>
              </a:rPr>
              <a:t>Income disadvantage strong for non-tertiary educated</a:t>
            </a:r>
          </a:p>
          <a:p>
            <a:r>
              <a:rPr lang="en-US" sz="1600" dirty="0" smtClean="0">
                <a:latin typeface="+mn-lt"/>
              </a:rPr>
              <a:t>Consistent after controlling for sibling fixed-effect</a:t>
            </a:r>
          </a:p>
          <a:p>
            <a:r>
              <a:rPr lang="en-US" sz="1600" dirty="0" smtClean="0">
                <a:latin typeface="+mn-lt"/>
              </a:rPr>
              <a:t>Robust: </a:t>
            </a:r>
            <a:r>
              <a:rPr lang="en-US" sz="1600" dirty="0" err="1" smtClean="0">
                <a:latin typeface="+mn-lt"/>
              </a:rPr>
              <a:t>quinquennial</a:t>
            </a:r>
            <a:r>
              <a:rPr lang="en-US" sz="1600" dirty="0" smtClean="0">
                <a:latin typeface="+mn-lt"/>
              </a:rPr>
              <a:t> data 1975-2015; outcome measured after 5 years; only working ages (26-55) individuals</a:t>
            </a:r>
          </a:p>
          <a:p>
            <a:endParaRPr lang="en-US" sz="1600" dirty="0"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174251"/>
              </p:ext>
            </p:extLst>
          </p:nvPr>
        </p:nvGraphicFramePr>
        <p:xfrm>
          <a:off x="323528" y="627535"/>
          <a:ext cx="4680519" cy="4278801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169742">
                  <a:extLst>
                    <a:ext uri="{9D8B030D-6E8A-4147-A177-3AD203B41FA5}">
                      <a16:colId xmlns:a16="http://schemas.microsoft.com/office/drawing/2014/main" val="3892255811"/>
                    </a:ext>
                  </a:extLst>
                </a:gridCol>
                <a:gridCol w="1170259">
                  <a:extLst>
                    <a:ext uri="{9D8B030D-6E8A-4147-A177-3AD203B41FA5}">
                      <a16:colId xmlns:a16="http://schemas.microsoft.com/office/drawing/2014/main" val="752722216"/>
                    </a:ext>
                  </a:extLst>
                </a:gridCol>
                <a:gridCol w="1170259">
                  <a:extLst>
                    <a:ext uri="{9D8B030D-6E8A-4147-A177-3AD203B41FA5}">
                      <a16:colId xmlns:a16="http://schemas.microsoft.com/office/drawing/2014/main" val="1561235464"/>
                    </a:ext>
                  </a:extLst>
                </a:gridCol>
                <a:gridCol w="1170259">
                  <a:extLst>
                    <a:ext uri="{9D8B030D-6E8A-4147-A177-3AD203B41FA5}">
                      <a16:colId xmlns:a16="http://schemas.microsoft.com/office/drawing/2014/main" val="2304594286"/>
                    </a:ext>
                  </a:extLst>
                </a:gridCol>
              </a:tblGrid>
              <a:tr h="200831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Modelling</a:t>
                      </a:r>
                      <a:r>
                        <a:rPr lang="en-US" sz="900" b="1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results: annual data 1987-2019 (</a:t>
                      </a:r>
                      <a:r>
                        <a:rPr lang="en-US" sz="900" b="1" dirty="0" smtClean="0">
                          <a:effectLst/>
                        </a:rPr>
                        <a:t>SFE: sibling fixed-effect</a:t>
                      </a:r>
                      <a:r>
                        <a:rPr lang="en-US" sz="900" b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sv-SE" sz="9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463356"/>
                  </a:ext>
                </a:extLst>
              </a:tr>
              <a:tr h="20083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Men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Women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830892"/>
                  </a:ext>
                </a:extLst>
              </a:tr>
              <a:tr h="200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No SFE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SFE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No SFE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SFE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extLst>
                  <a:ext uri="{0D108BD9-81ED-4DB2-BD59-A6C34878D82A}">
                    <a16:rowId xmlns:a16="http://schemas.microsoft.com/office/drawing/2014/main" val="241343885"/>
                  </a:ext>
                </a:extLst>
              </a:tr>
              <a:tr h="200831"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</a:rPr>
                        <a:t>Level </a:t>
                      </a:r>
                      <a:r>
                        <a:rPr lang="en-US" sz="900" b="1" dirty="0">
                          <a:effectLst/>
                        </a:rPr>
                        <a:t>of </a:t>
                      </a:r>
                      <a:r>
                        <a:rPr lang="en-US" sz="900" b="1" dirty="0" smtClean="0">
                          <a:effectLst/>
                        </a:rPr>
                        <a:t>employment</a:t>
                      </a:r>
                      <a:endParaRPr lang="sv-SE" sz="9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155893"/>
                  </a:ext>
                </a:extLst>
              </a:tr>
              <a:tr h="20083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N = </a:t>
                      </a:r>
                      <a:r>
                        <a:rPr lang="en-US" sz="900" b="0" dirty="0" smtClean="0">
                          <a:effectLst/>
                        </a:rPr>
                        <a:t>17950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N = </a:t>
                      </a:r>
                      <a:r>
                        <a:rPr lang="en-US" sz="900" b="0" dirty="0" smtClean="0">
                          <a:effectLst/>
                        </a:rPr>
                        <a:t>20559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144888"/>
                  </a:ext>
                </a:extLst>
              </a:tr>
              <a:tr h="200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-</a:t>
                      </a:r>
                      <a:r>
                        <a:rPr lang="en-US" sz="900" b="0" dirty="0" smtClean="0">
                          <a:effectLst/>
                        </a:rPr>
                        <a:t>0.067***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-</a:t>
                      </a:r>
                      <a:r>
                        <a:rPr lang="en-US" sz="900" b="0" dirty="0" smtClean="0">
                          <a:effectLst/>
                        </a:rPr>
                        <a:t>0.067***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-</a:t>
                      </a:r>
                      <a:r>
                        <a:rPr lang="en-US" sz="900" b="0" dirty="0" smtClean="0">
                          <a:effectLst/>
                        </a:rPr>
                        <a:t>0.086***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-</a:t>
                      </a:r>
                      <a:r>
                        <a:rPr lang="en-US" sz="900" b="0" dirty="0" smtClean="0">
                          <a:effectLst/>
                        </a:rPr>
                        <a:t>0.081***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extLst>
                  <a:ext uri="{0D108BD9-81ED-4DB2-BD59-A6C34878D82A}">
                    <a16:rowId xmlns:a16="http://schemas.microsoft.com/office/drawing/2014/main" val="2823641519"/>
                  </a:ext>
                </a:extLst>
              </a:tr>
              <a:tr h="200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(0.006)</a:t>
                      </a:r>
                      <a:endParaRPr lang="sv-SE" sz="900" b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(0.006)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(0.006)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(0.006)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extLst>
                  <a:ext uri="{0D108BD9-81ED-4DB2-BD59-A6C34878D82A}">
                    <a16:rowId xmlns:a16="http://schemas.microsoft.com/office/drawing/2014/main" val="220841126"/>
                  </a:ext>
                </a:extLst>
              </a:tr>
              <a:tr h="200831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Logged income</a:t>
                      </a:r>
                      <a:endParaRPr lang="sv-SE" sz="9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138749"/>
                  </a:ext>
                </a:extLst>
              </a:tr>
              <a:tr h="20083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N = </a:t>
                      </a:r>
                      <a:r>
                        <a:rPr lang="en-US" sz="900" b="0" dirty="0" smtClean="0">
                          <a:effectLst/>
                        </a:rPr>
                        <a:t>17950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N = </a:t>
                      </a:r>
                      <a:r>
                        <a:rPr lang="en-US" sz="900" b="0" dirty="0" smtClean="0">
                          <a:effectLst/>
                        </a:rPr>
                        <a:t>20559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911064"/>
                  </a:ext>
                </a:extLst>
              </a:tr>
              <a:tr h="200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-</a:t>
                      </a:r>
                      <a:r>
                        <a:rPr lang="en-US" sz="900" b="0" dirty="0" smtClean="0">
                          <a:effectLst/>
                        </a:rPr>
                        <a:t>0.473***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-</a:t>
                      </a:r>
                      <a:r>
                        <a:rPr lang="en-US" sz="900" b="0" dirty="0" smtClean="0">
                          <a:effectLst/>
                        </a:rPr>
                        <a:t>0.460***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-</a:t>
                      </a:r>
                      <a:r>
                        <a:rPr lang="en-US" sz="900" b="0" dirty="0" smtClean="0">
                          <a:effectLst/>
                        </a:rPr>
                        <a:t>0.652***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-</a:t>
                      </a:r>
                      <a:r>
                        <a:rPr lang="en-US" sz="900" b="0" dirty="0" smtClean="0">
                          <a:effectLst/>
                        </a:rPr>
                        <a:t>0.603***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extLst>
                  <a:ext uri="{0D108BD9-81ED-4DB2-BD59-A6C34878D82A}">
                    <a16:rowId xmlns:a16="http://schemas.microsoft.com/office/drawing/2014/main" val="1866161549"/>
                  </a:ext>
                </a:extLst>
              </a:tr>
              <a:tr h="200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(</a:t>
                      </a:r>
                      <a:r>
                        <a:rPr lang="en-US" sz="900" b="0" dirty="0" smtClean="0">
                          <a:effectLst/>
                        </a:rPr>
                        <a:t>0.042)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(</a:t>
                      </a:r>
                      <a:r>
                        <a:rPr lang="en-US" sz="900" b="0" dirty="0" smtClean="0">
                          <a:effectLst/>
                        </a:rPr>
                        <a:t>0.042)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(</a:t>
                      </a:r>
                      <a:r>
                        <a:rPr lang="en-US" sz="900" b="0" dirty="0" smtClean="0">
                          <a:effectLst/>
                        </a:rPr>
                        <a:t>0.041)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(</a:t>
                      </a:r>
                      <a:r>
                        <a:rPr lang="en-US" sz="900" b="0" dirty="0" smtClean="0">
                          <a:effectLst/>
                        </a:rPr>
                        <a:t>0.420</a:t>
                      </a:r>
                      <a:r>
                        <a:rPr lang="en-US" sz="900" b="0" dirty="0">
                          <a:effectLst/>
                        </a:rPr>
                        <a:t>)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extLst>
                  <a:ext uri="{0D108BD9-81ED-4DB2-BD59-A6C34878D82A}">
                    <a16:rowId xmlns:a16="http://schemas.microsoft.com/office/drawing/2014/main" val="146930749"/>
                  </a:ext>
                </a:extLst>
              </a:tr>
              <a:tr h="200831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</a:rPr>
                        <a:t>Risk of inactivity</a:t>
                      </a:r>
                      <a:endParaRPr lang="sv-SE" sz="9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487072"/>
                  </a:ext>
                </a:extLst>
              </a:tr>
              <a:tr h="20083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N = </a:t>
                      </a:r>
                      <a:r>
                        <a:rPr lang="en-US" sz="900" b="0" dirty="0" smtClean="0">
                          <a:effectLst/>
                        </a:rPr>
                        <a:t>17950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N = </a:t>
                      </a:r>
                      <a:r>
                        <a:rPr lang="en-US" sz="900" b="0" dirty="0" smtClean="0">
                          <a:effectLst/>
                        </a:rPr>
                        <a:t>20559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782834"/>
                  </a:ext>
                </a:extLst>
              </a:tr>
              <a:tr h="200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</a:rPr>
                        <a:t>0.032***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+mn-lt"/>
                          <a:cs typeface="+mn-cs"/>
                        </a:rPr>
                        <a:t>0.033***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</a:rPr>
                        <a:t>0.066***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</a:rPr>
                        <a:t>0.063***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extLst>
                  <a:ext uri="{0D108BD9-81ED-4DB2-BD59-A6C34878D82A}">
                    <a16:rowId xmlns:a16="http://schemas.microsoft.com/office/drawing/2014/main" val="2073199035"/>
                  </a:ext>
                </a:extLst>
              </a:tr>
              <a:tr h="1917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(</a:t>
                      </a:r>
                      <a:r>
                        <a:rPr lang="en-US" sz="900" b="0" dirty="0" smtClean="0">
                          <a:effectLst/>
                        </a:rPr>
                        <a:t>0.005)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(</a:t>
                      </a:r>
                      <a:r>
                        <a:rPr lang="en-US" sz="900" b="0" dirty="0" smtClean="0">
                          <a:effectLst/>
                        </a:rPr>
                        <a:t>0.005)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(</a:t>
                      </a:r>
                      <a:r>
                        <a:rPr lang="en-US" sz="900" b="0" dirty="0" smtClean="0">
                          <a:effectLst/>
                        </a:rPr>
                        <a:t>0.006)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(</a:t>
                      </a:r>
                      <a:r>
                        <a:rPr lang="en-US" sz="900" b="0" dirty="0" smtClean="0">
                          <a:effectLst/>
                        </a:rPr>
                        <a:t>0.006)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extLst>
                  <a:ext uri="{0D108BD9-81ED-4DB2-BD59-A6C34878D82A}">
                    <a16:rowId xmlns:a16="http://schemas.microsoft.com/office/drawing/2014/main" val="3386653898"/>
                  </a:ext>
                </a:extLst>
              </a:tr>
              <a:tr h="200831">
                <a:tc grid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Rate of  employment for those in labor market</a:t>
                      </a:r>
                      <a:endParaRPr lang="sv-SE" sz="9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v-SE" sz="8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extLst>
                  <a:ext uri="{0D108BD9-81ED-4DB2-BD59-A6C34878D82A}">
                    <a16:rowId xmlns:a16="http://schemas.microsoft.com/office/drawing/2014/main" val="1574976480"/>
                  </a:ext>
                </a:extLst>
              </a:tr>
              <a:tr h="20083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N = </a:t>
                      </a:r>
                      <a:r>
                        <a:rPr lang="en-US" sz="900" b="0" dirty="0" smtClean="0">
                          <a:effectLst/>
                        </a:rPr>
                        <a:t>15589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N = </a:t>
                      </a:r>
                      <a:r>
                        <a:rPr lang="en-US" sz="900" b="0" dirty="0" smtClean="0">
                          <a:effectLst/>
                        </a:rPr>
                        <a:t>16307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00277"/>
                  </a:ext>
                </a:extLst>
              </a:tr>
              <a:tr h="200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-0.045***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-0.045***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-0.034***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-0.032***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extLst>
                  <a:ext uri="{0D108BD9-81ED-4DB2-BD59-A6C34878D82A}">
                    <a16:rowId xmlns:a16="http://schemas.microsoft.com/office/drawing/2014/main" val="44919978"/>
                  </a:ext>
                </a:extLst>
              </a:tr>
              <a:tr h="200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(0.006)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(0.005)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(0.005)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(0.005)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extLst>
                  <a:ext uri="{0D108BD9-81ED-4DB2-BD59-A6C34878D82A}">
                    <a16:rowId xmlns:a16="http://schemas.microsoft.com/office/drawing/2014/main" val="1198773487"/>
                  </a:ext>
                </a:extLst>
              </a:tr>
              <a:tr h="369741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i="1" dirty="0" smtClean="0">
                          <a:effectLst/>
                        </a:rPr>
                        <a:t>***: </a:t>
                      </a:r>
                      <a:r>
                        <a:rPr lang="en-US" sz="900" b="0" i="1" dirty="0">
                          <a:effectLst/>
                        </a:rPr>
                        <a:t>p&lt;0.001; **: p&lt;0.01; *: p&lt;0.05; Standard errors in parentheses.</a:t>
                      </a:r>
                      <a:endParaRPr lang="sv-SE" sz="900" b="0" i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685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7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285379" y="119966"/>
            <a:ext cx="91344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z="2400" dirty="0" smtClean="0"/>
              <a:t>Modeling f</a:t>
            </a:r>
            <a:r>
              <a:rPr lang="en-US" sz="2400" dirty="0" smtClean="0"/>
              <a:t>indings</a:t>
            </a:r>
            <a:endParaRPr lang="sv-SE" sz="2400" dirty="0"/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5220072" y="552250"/>
            <a:ext cx="3779912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900"/>
              </a:lnSpc>
              <a:spcBef>
                <a:spcPct val="20000"/>
              </a:spcBef>
              <a:buSzPct val="93000"/>
              <a:buFont typeface="Verdana" pitchFamily="34" charset="0"/>
              <a:buChar char="●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+mn-lt"/>
              </a:rPr>
              <a:t>Return migrants have disadvantages in income, employment (rate) and labor market participation</a:t>
            </a:r>
          </a:p>
          <a:p>
            <a:r>
              <a:rPr lang="en-US" sz="1600" dirty="0" smtClean="0">
                <a:latin typeface="+mn-lt"/>
              </a:rPr>
              <a:t>Income disadvantage strong for non-tertiary-educated</a:t>
            </a:r>
          </a:p>
          <a:p>
            <a:r>
              <a:rPr lang="en-US" sz="1600" dirty="0" smtClean="0">
                <a:latin typeface="+mn-lt"/>
              </a:rPr>
              <a:t>Consistent after controlling for sibling fixed-effect</a:t>
            </a:r>
          </a:p>
          <a:p>
            <a:r>
              <a:rPr lang="en-US" sz="1600" dirty="0" smtClean="0">
                <a:latin typeface="+mn-lt"/>
              </a:rPr>
              <a:t>Robust: </a:t>
            </a:r>
            <a:r>
              <a:rPr lang="en-US" sz="1600" dirty="0" err="1" smtClean="0">
                <a:latin typeface="+mn-lt"/>
              </a:rPr>
              <a:t>quinquennial</a:t>
            </a:r>
            <a:r>
              <a:rPr lang="en-US" sz="1600" dirty="0" smtClean="0">
                <a:latin typeface="+mn-lt"/>
              </a:rPr>
              <a:t> data 1975-2015; outcome measured after 5 years; only working ages (26-55) individuals</a:t>
            </a:r>
          </a:p>
          <a:p>
            <a:endParaRPr lang="en-US" sz="1600" dirty="0"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337417"/>
              </p:ext>
            </p:extLst>
          </p:nvPr>
        </p:nvGraphicFramePr>
        <p:xfrm>
          <a:off x="323528" y="627535"/>
          <a:ext cx="4680519" cy="3455841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169742">
                  <a:extLst>
                    <a:ext uri="{9D8B030D-6E8A-4147-A177-3AD203B41FA5}">
                      <a16:colId xmlns:a16="http://schemas.microsoft.com/office/drawing/2014/main" val="3892255811"/>
                    </a:ext>
                  </a:extLst>
                </a:gridCol>
                <a:gridCol w="1170259">
                  <a:extLst>
                    <a:ext uri="{9D8B030D-6E8A-4147-A177-3AD203B41FA5}">
                      <a16:colId xmlns:a16="http://schemas.microsoft.com/office/drawing/2014/main" val="752722216"/>
                    </a:ext>
                  </a:extLst>
                </a:gridCol>
                <a:gridCol w="1170259">
                  <a:extLst>
                    <a:ext uri="{9D8B030D-6E8A-4147-A177-3AD203B41FA5}">
                      <a16:colId xmlns:a16="http://schemas.microsoft.com/office/drawing/2014/main" val="1561235464"/>
                    </a:ext>
                  </a:extLst>
                </a:gridCol>
                <a:gridCol w="1170259">
                  <a:extLst>
                    <a:ext uri="{9D8B030D-6E8A-4147-A177-3AD203B41FA5}">
                      <a16:colId xmlns:a16="http://schemas.microsoft.com/office/drawing/2014/main" val="2304594286"/>
                    </a:ext>
                  </a:extLst>
                </a:gridCol>
              </a:tblGrid>
              <a:tr h="200831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Modelling</a:t>
                      </a:r>
                      <a:r>
                        <a:rPr lang="en-US" sz="900" b="1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results: annual data 1987-2019 (</a:t>
                      </a:r>
                      <a:r>
                        <a:rPr lang="en-US" sz="900" b="1" dirty="0" smtClean="0">
                          <a:effectLst/>
                        </a:rPr>
                        <a:t>SFE: sibling fixed-effect</a:t>
                      </a:r>
                      <a:r>
                        <a:rPr lang="en-US" sz="900" b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sv-SE" sz="9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463356"/>
                  </a:ext>
                </a:extLst>
              </a:tr>
              <a:tr h="20083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Men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Women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830892"/>
                  </a:ext>
                </a:extLst>
              </a:tr>
              <a:tr h="200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No SFE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SFE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No SFE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SFE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extLst>
                  <a:ext uri="{0D108BD9-81ED-4DB2-BD59-A6C34878D82A}">
                    <a16:rowId xmlns:a16="http://schemas.microsoft.com/office/drawing/2014/main" val="241343885"/>
                  </a:ext>
                </a:extLst>
              </a:tr>
              <a:tr h="200831"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</a:rPr>
                        <a:t>Logged income for the employed</a:t>
                      </a:r>
                      <a:endParaRPr lang="sv-SE" sz="9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155893"/>
                  </a:ext>
                </a:extLst>
              </a:tr>
              <a:tr h="20083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 = 13541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 = 14662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144888"/>
                  </a:ext>
                </a:extLst>
              </a:tr>
              <a:tr h="200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-0.045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-0.062*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-0.094***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-0.100***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extLst>
                  <a:ext uri="{0D108BD9-81ED-4DB2-BD59-A6C34878D82A}">
                    <a16:rowId xmlns:a16="http://schemas.microsoft.com/office/drawing/2014/main" val="2823641519"/>
                  </a:ext>
                </a:extLst>
              </a:tr>
              <a:tr h="200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(0.027)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(0.025)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(0.026)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(0.023)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extLst>
                  <a:ext uri="{0D108BD9-81ED-4DB2-BD59-A6C34878D82A}">
                    <a16:rowId xmlns:a16="http://schemas.microsoft.com/office/drawing/2014/main" val="220841126"/>
                  </a:ext>
                </a:extLst>
              </a:tr>
              <a:tr h="200831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Logged </a:t>
                      </a:r>
                      <a:r>
                        <a:rPr lang="en-US" sz="900" b="1" dirty="0" smtClean="0">
                          <a:effectLst/>
                        </a:rPr>
                        <a:t>income for non-tertiary-</a:t>
                      </a:r>
                      <a:r>
                        <a:rPr lang="en-US" sz="900" b="1" baseline="0" dirty="0" smtClean="0">
                          <a:effectLst/>
                        </a:rPr>
                        <a:t>educated</a:t>
                      </a:r>
                      <a:endParaRPr lang="sv-SE" sz="9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138749"/>
                  </a:ext>
                </a:extLst>
              </a:tr>
              <a:tr h="20083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 =</a:t>
                      </a:r>
                      <a:r>
                        <a:rPr lang="en-US" sz="900" b="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11020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 = 10735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911064"/>
                  </a:ext>
                </a:extLst>
              </a:tr>
              <a:tr h="200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-0.404***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-0.326***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-0.361***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-0.253***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extLst>
                  <a:ext uri="{0D108BD9-81ED-4DB2-BD59-A6C34878D82A}">
                    <a16:rowId xmlns:a16="http://schemas.microsoft.com/office/drawing/2014/main" val="1866161549"/>
                  </a:ext>
                </a:extLst>
              </a:tr>
              <a:tr h="200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(0.052)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(0.045)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(0.056)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(0.045)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extLst>
                  <a:ext uri="{0D108BD9-81ED-4DB2-BD59-A6C34878D82A}">
                    <a16:rowId xmlns:a16="http://schemas.microsoft.com/office/drawing/2014/main" val="146930749"/>
                  </a:ext>
                </a:extLst>
              </a:tr>
              <a:tr h="200831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</a:rPr>
                        <a:t>Logged income for tertiary-educated</a:t>
                      </a:r>
                      <a:endParaRPr lang="sv-SE" sz="9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487072"/>
                  </a:ext>
                </a:extLst>
              </a:tr>
              <a:tr h="20083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 = 6930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 = 9824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782834"/>
                  </a:ext>
                </a:extLst>
              </a:tr>
              <a:tr h="200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0.041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0.027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-0.164***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-0.193***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extLst>
                  <a:ext uri="{0D108BD9-81ED-4DB2-BD59-A6C34878D82A}">
                    <a16:rowId xmlns:a16="http://schemas.microsoft.com/office/drawing/2014/main" val="2073199035"/>
                  </a:ext>
                </a:extLst>
              </a:tr>
              <a:tr h="1917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(0.049)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(0.039)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(0.043)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(0.035)</a:t>
                      </a:r>
                      <a:endParaRPr lang="sv-SE" sz="9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extLst>
                  <a:ext uri="{0D108BD9-81ED-4DB2-BD59-A6C34878D82A}">
                    <a16:rowId xmlns:a16="http://schemas.microsoft.com/office/drawing/2014/main" val="3386653898"/>
                  </a:ext>
                </a:extLst>
              </a:tr>
              <a:tr h="369741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0" i="1" dirty="0" smtClean="0">
                          <a:effectLst/>
                        </a:rPr>
                        <a:t>***: </a:t>
                      </a:r>
                      <a:r>
                        <a:rPr lang="en-US" sz="900" b="0" i="1" dirty="0">
                          <a:effectLst/>
                        </a:rPr>
                        <a:t>p&lt;0.001; **: p&lt;0.01; *: p&lt;0.05; Standard errors in parentheses.</a:t>
                      </a:r>
                      <a:endParaRPr lang="sv-SE" sz="900" b="0" i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1" marR="40461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685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46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 Eng Research 4 3 Powerpoint Template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 Light Crow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U Light Branch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U Dark Flame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_bla_eng.potx" id="{F23D3555-46AF-43E0-B447-B971B8895AD3}" vid="{EB8A71C9-D2B0-4E74-8389-D02B808E64FD}"/>
    </a:ext>
  </a:extLst>
</a:theme>
</file>

<file path=ppt/theme/theme5.xml><?xml version="1.0" encoding="utf-8"?>
<a:theme xmlns:a="http://schemas.openxmlformats.org/drawingml/2006/main" name="SU Dark Crow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_bla_eng.potx" id="{F23D3555-46AF-43E0-B447-B971B8895AD3}" vid="{060AA54C-41E7-4652-A7D3-C179265A15CB}"/>
    </a:ext>
  </a:extLst>
</a:theme>
</file>

<file path=ppt/theme/theme6.xml><?xml version="1.0" encoding="utf-8"?>
<a:theme xmlns:a="http://schemas.openxmlformats.org/drawingml/2006/main" name="SU Dark Branch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_bla_eng.potx" id="{F23D3555-46AF-43E0-B447-B971B8895AD3}" vid="{217C70B5-6442-4FE7-9356-F704A7D5D177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 Research Template 16 9</Template>
  <TotalTime>3330</TotalTime>
  <Words>1259</Words>
  <Application>Microsoft Office PowerPoint</Application>
  <PresentationFormat>On-screen Show (16:9)</PresentationFormat>
  <Paragraphs>199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SU Eng Research 4 3 Powerpoint Template</vt:lpstr>
      <vt:lpstr>SU Light Crown</vt:lpstr>
      <vt:lpstr>SU Light Branch</vt:lpstr>
      <vt:lpstr>SU Dark Flame</vt:lpstr>
      <vt:lpstr>SU Dark Crown</vt:lpstr>
      <vt:lpstr>SU Dark Branch</vt:lpstr>
      <vt:lpstr>  Swedish Register-Based Research Summit presentation  The returns to returning – Economic returns to remigration to Finland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Hewlett-Packard Company</dc:creator>
  <cp:lastModifiedBy>Weiqian Xia</cp:lastModifiedBy>
  <cp:revision>276</cp:revision>
  <cp:lastPrinted>2022-08-03T19:42:15Z</cp:lastPrinted>
  <dcterms:created xsi:type="dcterms:W3CDTF">2018-11-21T12:15:00Z</dcterms:created>
  <dcterms:modified xsi:type="dcterms:W3CDTF">2022-11-08T11:46:11Z</dcterms:modified>
</cp:coreProperties>
</file>